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5" r:id="rId1"/>
  </p:sldMasterIdLst>
  <p:notesMasterIdLst>
    <p:notesMasterId r:id="rId14"/>
  </p:notesMasterIdLst>
  <p:sldIdLst>
    <p:sldId id="305" r:id="rId2"/>
    <p:sldId id="309" r:id="rId3"/>
    <p:sldId id="294" r:id="rId4"/>
    <p:sldId id="314" r:id="rId5"/>
    <p:sldId id="315" r:id="rId6"/>
    <p:sldId id="316" r:id="rId7"/>
    <p:sldId id="325" r:id="rId8"/>
    <p:sldId id="313" r:id="rId9"/>
    <p:sldId id="323" r:id="rId10"/>
    <p:sldId id="321" r:id="rId11"/>
    <p:sldId id="322" r:id="rId12"/>
    <p:sldId id="324" r:id="rId13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Пользователь" initials="П" lastIdx="1" clrIdx="0">
    <p:extLst>
      <p:ext uri="{19B8F6BF-5375-455C-9EA6-DF929625EA0E}">
        <p15:presenceInfo xmlns:p15="http://schemas.microsoft.com/office/powerpoint/2012/main" userId="Пользователь" providerId="None"/>
      </p:ext>
    </p:extLst>
  </p:cmAuthor>
  <p:cmAuthor id="2" name="Admin" initials="A" lastIdx="1" clrIdx="1">
    <p:extLst>
      <p:ext uri="{19B8F6BF-5375-455C-9EA6-DF929625EA0E}">
        <p15:presenceInfo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E0CD"/>
    <a:srgbClr val="E0FFA3"/>
    <a:srgbClr val="663300"/>
    <a:srgbClr val="800000"/>
    <a:srgbClr val="00FF00"/>
    <a:srgbClr val="E4C9AE"/>
    <a:srgbClr val="0099FF"/>
    <a:srgbClr val="FF0066"/>
    <a:srgbClr val="DFD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434" autoAdjust="0"/>
  </p:normalViewPr>
  <p:slideViewPr>
    <p:cSldViewPr>
      <p:cViewPr varScale="1">
        <p:scale>
          <a:sx n="114" d="100"/>
          <a:sy n="114" d="100"/>
        </p:scale>
        <p:origin x="156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3200" b="1" dirty="0"/>
              <a:t>Квалификационная категория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Высшая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Лист1!$A$2:$A$15</c:f>
              <c:strCache>
                <c:ptCount val="14"/>
                <c:pt idx="0">
                  <c:v>МО 1 кл</c:v>
                </c:pt>
                <c:pt idx="1">
                  <c:v>МО 2 кл</c:v>
                </c:pt>
                <c:pt idx="2">
                  <c:v>МО 3 кл</c:v>
                </c:pt>
                <c:pt idx="3">
                  <c:v>МО 4кл</c:v>
                </c:pt>
                <c:pt idx="4">
                  <c:v>Русский язык</c:v>
                </c:pt>
                <c:pt idx="5">
                  <c:v>Родной язык и литература</c:v>
                </c:pt>
                <c:pt idx="6">
                  <c:v>Математика, физика, ИКТ</c:v>
                </c:pt>
                <c:pt idx="7">
                  <c:v>История , обществознание</c:v>
                </c:pt>
                <c:pt idx="8">
                  <c:v>Английский язык</c:v>
                </c:pt>
                <c:pt idx="9">
                  <c:v>Биогеохим</c:v>
                </c:pt>
                <c:pt idx="10">
                  <c:v>Физ-ра</c:v>
                </c:pt>
                <c:pt idx="11">
                  <c:v>Технологиия</c:v>
                </c:pt>
                <c:pt idx="12">
                  <c:v>Соц служба</c:v>
                </c:pt>
                <c:pt idx="13">
                  <c:v>Доп обр</c:v>
                </c:pt>
              </c:strCache>
            </c:strRef>
          </c:cat>
          <c:val>
            <c:numRef>
              <c:f>Лист1!$B$2:$B$15</c:f>
              <c:numCache>
                <c:formatCode>General</c:formatCode>
                <c:ptCount val="14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3</c:v>
                </c:pt>
                <c:pt idx="6">
                  <c:v>1</c:v>
                </c:pt>
                <c:pt idx="7">
                  <c:v>1</c:v>
                </c:pt>
                <c:pt idx="8">
                  <c:v>0</c:v>
                </c:pt>
                <c:pt idx="9">
                  <c:v>1</c:v>
                </c:pt>
                <c:pt idx="10">
                  <c:v>0</c:v>
                </c:pt>
                <c:pt idx="11">
                  <c:v>1</c:v>
                </c:pt>
                <c:pt idx="12">
                  <c:v>0</c:v>
                </c:pt>
                <c:pt idx="1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31-45A1-AFAC-3F26B691F63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Первая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Лист1!$A$2:$A$15</c:f>
              <c:strCache>
                <c:ptCount val="14"/>
                <c:pt idx="0">
                  <c:v>МО 1 кл</c:v>
                </c:pt>
                <c:pt idx="1">
                  <c:v>МО 2 кл</c:v>
                </c:pt>
                <c:pt idx="2">
                  <c:v>МО 3 кл</c:v>
                </c:pt>
                <c:pt idx="3">
                  <c:v>МО 4кл</c:v>
                </c:pt>
                <c:pt idx="4">
                  <c:v>Русский язык</c:v>
                </c:pt>
                <c:pt idx="5">
                  <c:v>Родной язык и литература</c:v>
                </c:pt>
                <c:pt idx="6">
                  <c:v>Математика, физика, ИКТ</c:v>
                </c:pt>
                <c:pt idx="7">
                  <c:v>История , обществознание</c:v>
                </c:pt>
                <c:pt idx="8">
                  <c:v>Английский язык</c:v>
                </c:pt>
                <c:pt idx="9">
                  <c:v>Биогеохим</c:v>
                </c:pt>
                <c:pt idx="10">
                  <c:v>Физ-ра</c:v>
                </c:pt>
                <c:pt idx="11">
                  <c:v>Технологиия</c:v>
                </c:pt>
                <c:pt idx="12">
                  <c:v>Соц служба</c:v>
                </c:pt>
                <c:pt idx="13">
                  <c:v>Доп обр</c:v>
                </c:pt>
              </c:strCache>
            </c:strRef>
          </c:cat>
          <c:val>
            <c:numRef>
              <c:f>Лист1!$C$2:$C$15</c:f>
              <c:numCache>
                <c:formatCode>General</c:formatCode>
                <c:ptCount val="14"/>
                <c:pt idx="0">
                  <c:v>0</c:v>
                </c:pt>
                <c:pt idx="1">
                  <c:v>6</c:v>
                </c:pt>
                <c:pt idx="2">
                  <c:v>2</c:v>
                </c:pt>
                <c:pt idx="3">
                  <c:v>5</c:v>
                </c:pt>
                <c:pt idx="4">
                  <c:v>5</c:v>
                </c:pt>
                <c:pt idx="5">
                  <c:v>0</c:v>
                </c:pt>
                <c:pt idx="6">
                  <c:v>4</c:v>
                </c:pt>
                <c:pt idx="7">
                  <c:v>0</c:v>
                </c:pt>
                <c:pt idx="8">
                  <c:v>4</c:v>
                </c:pt>
                <c:pt idx="9">
                  <c:v>2</c:v>
                </c:pt>
                <c:pt idx="10">
                  <c:v>1</c:v>
                </c:pt>
                <c:pt idx="11">
                  <c:v>3</c:v>
                </c:pt>
                <c:pt idx="12">
                  <c:v>1</c:v>
                </c:pt>
                <c:pt idx="1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631-45A1-AFAC-3F26B691F63A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СЗД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Лист1!$A$2:$A$15</c:f>
              <c:strCache>
                <c:ptCount val="14"/>
                <c:pt idx="0">
                  <c:v>МО 1 кл</c:v>
                </c:pt>
                <c:pt idx="1">
                  <c:v>МО 2 кл</c:v>
                </c:pt>
                <c:pt idx="2">
                  <c:v>МО 3 кл</c:v>
                </c:pt>
                <c:pt idx="3">
                  <c:v>МО 4кл</c:v>
                </c:pt>
                <c:pt idx="4">
                  <c:v>Русский язык</c:v>
                </c:pt>
                <c:pt idx="5">
                  <c:v>Родной язык и литература</c:v>
                </c:pt>
                <c:pt idx="6">
                  <c:v>Математика, физика, ИКТ</c:v>
                </c:pt>
                <c:pt idx="7">
                  <c:v>История , обществознание</c:v>
                </c:pt>
                <c:pt idx="8">
                  <c:v>Английский язык</c:v>
                </c:pt>
                <c:pt idx="9">
                  <c:v>Биогеохим</c:v>
                </c:pt>
                <c:pt idx="10">
                  <c:v>Физ-ра</c:v>
                </c:pt>
                <c:pt idx="11">
                  <c:v>Технологиия</c:v>
                </c:pt>
                <c:pt idx="12">
                  <c:v>Соц служба</c:v>
                </c:pt>
                <c:pt idx="13">
                  <c:v>Доп обр</c:v>
                </c:pt>
              </c:strCache>
            </c:strRef>
          </c:cat>
          <c:val>
            <c:numRef>
              <c:f>Лист1!$D$2:$D$15</c:f>
              <c:numCache>
                <c:formatCode>General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2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2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2</c:v>
                </c:pt>
                <c:pt idx="12">
                  <c:v>1</c:v>
                </c:pt>
                <c:pt idx="1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631-45A1-AFAC-3F26B691F63A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Без категории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Лист1!$A$2:$A$15</c:f>
              <c:strCache>
                <c:ptCount val="14"/>
                <c:pt idx="0">
                  <c:v>МО 1 кл</c:v>
                </c:pt>
                <c:pt idx="1">
                  <c:v>МО 2 кл</c:v>
                </c:pt>
                <c:pt idx="2">
                  <c:v>МО 3 кл</c:v>
                </c:pt>
                <c:pt idx="3">
                  <c:v>МО 4кл</c:v>
                </c:pt>
                <c:pt idx="4">
                  <c:v>Русский язык</c:v>
                </c:pt>
                <c:pt idx="5">
                  <c:v>Родной язык и литература</c:v>
                </c:pt>
                <c:pt idx="6">
                  <c:v>Математика, физика, ИКТ</c:v>
                </c:pt>
                <c:pt idx="7">
                  <c:v>История , обществознание</c:v>
                </c:pt>
                <c:pt idx="8">
                  <c:v>Английский язык</c:v>
                </c:pt>
                <c:pt idx="9">
                  <c:v>Биогеохим</c:v>
                </c:pt>
                <c:pt idx="10">
                  <c:v>Физ-ра</c:v>
                </c:pt>
                <c:pt idx="11">
                  <c:v>Технологиия</c:v>
                </c:pt>
                <c:pt idx="12">
                  <c:v>Соц служба</c:v>
                </c:pt>
                <c:pt idx="13">
                  <c:v>Доп обр</c:v>
                </c:pt>
              </c:strCache>
            </c:strRef>
          </c:cat>
          <c:val>
            <c:numRef>
              <c:f>Лист1!$E$2:$E$15</c:f>
              <c:numCache>
                <c:formatCode>General</c:formatCode>
                <c:ptCount val="14"/>
                <c:pt idx="0">
                  <c:v>16</c:v>
                </c:pt>
                <c:pt idx="1">
                  <c:v>4</c:v>
                </c:pt>
                <c:pt idx="2">
                  <c:v>8</c:v>
                </c:pt>
                <c:pt idx="3">
                  <c:v>4</c:v>
                </c:pt>
                <c:pt idx="4">
                  <c:v>4</c:v>
                </c:pt>
                <c:pt idx="5">
                  <c:v>2</c:v>
                </c:pt>
                <c:pt idx="6">
                  <c:v>5</c:v>
                </c:pt>
                <c:pt idx="7">
                  <c:v>3</c:v>
                </c:pt>
                <c:pt idx="8">
                  <c:v>2</c:v>
                </c:pt>
                <c:pt idx="9">
                  <c:v>2</c:v>
                </c:pt>
                <c:pt idx="10">
                  <c:v>11</c:v>
                </c:pt>
                <c:pt idx="11">
                  <c:v>6</c:v>
                </c:pt>
                <c:pt idx="12">
                  <c:v>6</c:v>
                </c:pt>
                <c:pt idx="1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631-45A1-AFAC-3F26B691F6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5457056"/>
        <c:axId val="185459408"/>
      </c:barChart>
      <c:catAx>
        <c:axId val="185457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5459408"/>
        <c:crosses val="autoZero"/>
        <c:auto val="1"/>
        <c:lblAlgn val="ctr"/>
        <c:lblOffset val="100"/>
        <c:noMultiLvlLbl val="0"/>
      </c:catAx>
      <c:valAx>
        <c:axId val="185459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5457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3600" b="1" dirty="0"/>
              <a:t>Повышения квалификаций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Кол-во очных КПК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Лист1!$A$2:$A$15</c:f>
              <c:strCache>
                <c:ptCount val="14"/>
                <c:pt idx="0">
                  <c:v>МО 1 кл</c:v>
                </c:pt>
                <c:pt idx="1">
                  <c:v>МО 2 кл</c:v>
                </c:pt>
                <c:pt idx="2">
                  <c:v>МО 3 кл</c:v>
                </c:pt>
                <c:pt idx="3">
                  <c:v>МО 4кл</c:v>
                </c:pt>
                <c:pt idx="4">
                  <c:v>Русский язык</c:v>
                </c:pt>
                <c:pt idx="5">
                  <c:v>Родной язык и литература</c:v>
                </c:pt>
                <c:pt idx="6">
                  <c:v>Математика, физика, ИКТ</c:v>
                </c:pt>
                <c:pt idx="7">
                  <c:v>История , обществознание</c:v>
                </c:pt>
                <c:pt idx="8">
                  <c:v>Английский язык</c:v>
                </c:pt>
                <c:pt idx="9">
                  <c:v>Биогеохим</c:v>
                </c:pt>
                <c:pt idx="10">
                  <c:v>Физ-ра</c:v>
                </c:pt>
                <c:pt idx="11">
                  <c:v>Технология</c:v>
                </c:pt>
                <c:pt idx="12">
                  <c:v>Соц служба</c:v>
                </c:pt>
                <c:pt idx="13">
                  <c:v>ДО</c:v>
                </c:pt>
              </c:strCache>
            </c:strRef>
          </c:cat>
          <c:val>
            <c:numRef>
              <c:f>Лист1!$B$2:$B$15</c:f>
              <c:numCache>
                <c:formatCode>General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1</c:v>
                </c:pt>
                <c:pt idx="8">
                  <c:v>6</c:v>
                </c:pt>
                <c:pt idx="9">
                  <c:v>7</c:v>
                </c:pt>
                <c:pt idx="10">
                  <c:v>1</c:v>
                </c:pt>
                <c:pt idx="11">
                  <c:v>3</c:v>
                </c:pt>
                <c:pt idx="12">
                  <c:v>3</c:v>
                </c:pt>
                <c:pt idx="1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AC2-4AA3-8F1D-F28D6F4097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5517768"/>
        <c:axId val="191991352"/>
      </c:barChart>
      <c:catAx>
        <c:axId val="185517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1991352"/>
        <c:crosses val="autoZero"/>
        <c:auto val="1"/>
        <c:lblAlgn val="ctr"/>
        <c:lblOffset val="100"/>
        <c:noMultiLvlLbl val="0"/>
      </c:catAx>
      <c:valAx>
        <c:axId val="191991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55177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3600" b="1" dirty="0"/>
              <a:t>Итоги</a:t>
            </a:r>
            <a:r>
              <a:rPr lang="ru-RU" sz="3600" b="1" baseline="0" dirty="0"/>
              <a:t> муниципального этапа ВСОШ</a:t>
            </a:r>
            <a:endParaRPr lang="ru-RU" sz="36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Победители  и призеры МЭ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Лист1!$A$2:$A$11</c:f>
              <c:strCache>
                <c:ptCount val="10"/>
                <c:pt idx="0">
                  <c:v>Русский язык</c:v>
                </c:pt>
                <c:pt idx="1">
                  <c:v>Родной язык и литература</c:v>
                </c:pt>
                <c:pt idx="2">
                  <c:v>Математика, физика, ИКТ</c:v>
                </c:pt>
                <c:pt idx="3">
                  <c:v>История , обществознание</c:v>
                </c:pt>
                <c:pt idx="4">
                  <c:v>Английский язык</c:v>
                </c:pt>
                <c:pt idx="5">
                  <c:v>Биология</c:v>
                </c:pt>
                <c:pt idx="6">
                  <c:v>Физ-ра</c:v>
                </c:pt>
                <c:pt idx="7">
                  <c:v>Технология</c:v>
                </c:pt>
                <c:pt idx="8">
                  <c:v>ОБЖ</c:v>
                </c:pt>
                <c:pt idx="9">
                  <c:v>Химия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0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AC2-4AA3-8F1D-F28D6F4097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5517768"/>
        <c:axId val="191991352"/>
      </c:barChart>
      <c:catAx>
        <c:axId val="185517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1991352"/>
        <c:crosses val="autoZero"/>
        <c:auto val="1"/>
        <c:lblAlgn val="ctr"/>
        <c:lblOffset val="100"/>
        <c:noMultiLvlLbl val="0"/>
      </c:catAx>
      <c:valAx>
        <c:axId val="191991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55177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2-01-13T02:34:36.50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18831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5375" y="1"/>
            <a:ext cx="2918831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577" y="4686500"/>
            <a:ext cx="5388610" cy="4439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1286"/>
            <a:ext cx="2918831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5375" y="9371286"/>
            <a:ext cx="2918831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8FFD18A-A9BB-450B-BF26-74E3D232E8E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868607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65861F-ACA9-4442-94B2-50C676211D1D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77300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817" indent="-28569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2794" indent="-22855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9912" indent="-22855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030" indent="-22855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147" indent="-2285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266" indent="-2285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8382" indent="-2285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5501" indent="-22855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2504EC8-2954-4063-9E57-22C85268F7E6}" type="slidenum">
              <a:rPr lang="ru-RU" altLang="ru-RU"/>
              <a:pPr eaLnBrk="1" hangingPunct="1">
                <a:spcBef>
                  <a:spcPct val="0"/>
                </a:spcBef>
              </a:pPr>
              <a:t>8</a:t>
            </a:fld>
            <a:endParaRPr lang="ru-RU" altLang="ru-RU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3680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20D8E-B92B-48BD-A90B-F5ACC048D085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41251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263C9-6F60-47C0-9704-55BAC1E7B3BE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9447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263C9-6F60-47C0-9704-55BAC1E7B3BE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11501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263C9-6F60-47C0-9704-55BAC1E7B3BE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928014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263C9-6F60-47C0-9704-55BAC1E7B3BE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28721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263C9-6F60-47C0-9704-55BAC1E7B3BE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371540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263C9-6F60-47C0-9704-55BAC1E7B3BE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890724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1E27C-1F06-4260-9F05-D90DCFA820A0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713926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DAD27-3F9E-4A9F-8A16-3E7E53EF985E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3340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FCA31-DE84-4446-8A09-F6C5070685D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77330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941D3-8862-4FBF-BAAE-1BDC4EFA5834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6198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263C9-6F60-47C0-9704-55BAC1E7B3BE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91219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E490E-4047-4491-BD6D-68F6CE52139A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75302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C25EF-E18A-4656-A3AE-3542579F566D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85195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C28B-D68F-4633-AF75-F6E6F854ACF4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49186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2621F-38BF-4794-A70A-D0850C5CA81E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39867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263C9-6F60-47C0-9704-55BAC1E7B3BE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58688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17263C9-6F60-47C0-9704-55BAC1E7B3BE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958298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  <p:sldLayoutId id="2147483846" r:id="rId11"/>
    <p:sldLayoutId id="2147483847" r:id="rId12"/>
    <p:sldLayoutId id="2147483848" r:id="rId13"/>
    <p:sldLayoutId id="2147483849" r:id="rId14"/>
    <p:sldLayoutId id="2147483850" r:id="rId15"/>
    <p:sldLayoutId id="2147483851" r:id="rId16"/>
    <p:sldLayoutId id="214748385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comments" Target="../comments/commen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783EEA-183F-A843-8B1B-EE57FF671C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76200"/>
            <a:ext cx="8991600" cy="106680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научно-методической работы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D500EE-E7CA-5443-A345-F909CA8A08F5}"/>
              </a:ext>
            </a:extLst>
          </p:cNvPr>
          <p:cNvSpPr txBox="1"/>
          <p:nvPr/>
        </p:nvSpPr>
        <p:spPr>
          <a:xfrm>
            <a:off x="5562600" y="1415181"/>
            <a:ext cx="351480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ru-RU" sz="2200" i="1" dirty="0"/>
          </a:p>
          <a:p>
            <a:pPr algn="ctr"/>
            <a:r>
              <a:rPr lang="ru-RU" sz="2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МБОУ «СОШ№18 </a:t>
            </a:r>
          </a:p>
          <a:p>
            <a:pPr algn="ctr"/>
            <a:r>
              <a:rPr lang="ru-RU" sz="2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им.О.М-Д.Лопсана-Кендена</a:t>
            </a:r>
            <a:r>
              <a:rPr lang="ru-RU" sz="2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города Кызыла»  </a:t>
            </a:r>
          </a:p>
          <a:p>
            <a:pPr algn="ctr"/>
            <a:r>
              <a:rPr lang="ru-RU" sz="2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Республики Тыва.</a:t>
            </a:r>
            <a:endParaRPr lang="ru-RU" sz="2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/>
            <a:endParaRPr lang="ru-RU" sz="2200" i="1" dirty="0"/>
          </a:p>
        </p:txBody>
      </p:sp>
      <p:pic>
        <p:nvPicPr>
          <p:cNvPr id="1026" name="Picture 2" descr="Новая школа № 18 города Кызыла приняла 1 сентября более 2000 учеников »  Тува-Онлайн">
            <a:extLst>
              <a:ext uri="{FF2B5EF4-FFF2-40B4-BE49-F238E27FC236}">
                <a16:creationId xmlns:a16="http://schemas.microsoft.com/office/drawing/2014/main" id="{2A632B63-CC09-4875-953E-61D2535124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61" r="8861"/>
          <a:stretch>
            <a:fillRect/>
          </a:stretch>
        </p:blipFill>
        <p:spPr bwMode="auto">
          <a:xfrm>
            <a:off x="261582" y="1705233"/>
            <a:ext cx="5334000" cy="4211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034004" y="489503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Докладчик: заместитель                                          директора по НМР </a:t>
            </a:r>
            <a:r>
              <a:rPr lang="ru-RU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Иргит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А.Ю.</a:t>
            </a:r>
          </a:p>
        </p:txBody>
      </p:sp>
    </p:spTree>
    <p:extLst>
      <p:ext uri="{BB962C8B-B14F-4D97-AF65-F5344CB8AC3E}">
        <p14:creationId xmlns:p14="http://schemas.microsoft.com/office/powerpoint/2010/main" val="27468751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5061066"/>
              </p:ext>
            </p:extLst>
          </p:nvPr>
        </p:nvGraphicFramePr>
        <p:xfrm>
          <a:off x="228600" y="533400"/>
          <a:ext cx="8382000" cy="601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180340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6482059"/>
              </p:ext>
            </p:extLst>
          </p:nvPr>
        </p:nvGraphicFramePr>
        <p:xfrm>
          <a:off x="533400" y="533400"/>
          <a:ext cx="8382000" cy="601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93895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4496613"/>
              </p:ext>
            </p:extLst>
          </p:nvPr>
        </p:nvGraphicFramePr>
        <p:xfrm>
          <a:off x="533400" y="533400"/>
          <a:ext cx="8382000" cy="601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26779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914400"/>
          </a:xfrm>
        </p:spPr>
        <p:txBody>
          <a:bodyPr>
            <a:normAutofit fontScale="90000"/>
          </a:bodyPr>
          <a:lstStyle/>
          <a:p>
            <a:pPr marL="182880" fontAlgn="auto">
              <a:spcAft>
                <a:spcPts val="0"/>
              </a:spcAft>
              <a:defRPr/>
            </a:pPr>
            <a:br>
              <a:rPr lang="ru-RU" altLang="ru-RU" dirty="0">
                <a:solidFill>
                  <a:srgbClr val="C00000"/>
                </a:solidFill>
              </a:rPr>
            </a:br>
            <a:br>
              <a:rPr lang="ru-RU" altLang="ru-RU" dirty="0">
                <a:solidFill>
                  <a:srgbClr val="C00000"/>
                </a:solidFill>
              </a:rPr>
            </a:br>
            <a:br>
              <a:rPr lang="ru-RU" altLang="ru-RU" dirty="0">
                <a:solidFill>
                  <a:srgbClr val="C00000"/>
                </a:solidFill>
              </a:rPr>
            </a:br>
            <a:br>
              <a:rPr lang="ru-RU" altLang="ru-RU" dirty="0">
                <a:solidFill>
                  <a:srgbClr val="C00000"/>
                </a:solidFill>
              </a:rPr>
            </a:br>
            <a:br>
              <a:rPr lang="ru-RU" altLang="ru-RU" dirty="0">
                <a:solidFill>
                  <a:srgbClr val="C00000"/>
                </a:solidFill>
              </a:rPr>
            </a:br>
            <a:br>
              <a:rPr lang="ru-RU" altLang="ru-RU" sz="1100" dirty="0">
                <a:solidFill>
                  <a:srgbClr val="C00000"/>
                </a:solidFill>
              </a:rPr>
            </a:br>
            <a:r>
              <a:rPr lang="ru-RU" altLang="ru-RU" sz="2800" dirty="0">
                <a:solidFill>
                  <a:srgbClr val="663300"/>
                </a:solidFill>
                <a:cs typeface="FrankRuehl" pitchFamily="34" charset="-79"/>
              </a:rPr>
              <a:t> </a:t>
            </a:r>
            <a:br>
              <a:rPr lang="ru-RU" altLang="ru-RU" sz="2800" dirty="0">
                <a:solidFill>
                  <a:srgbClr val="663300"/>
                </a:solidFill>
              </a:rPr>
            </a:br>
            <a:br>
              <a:rPr lang="ru-RU" altLang="ru-RU" sz="2800" dirty="0">
                <a:solidFill>
                  <a:srgbClr val="C00000"/>
                </a:solidFill>
              </a:rPr>
            </a:br>
            <a:r>
              <a:rPr lang="ru-RU" altLang="ru-RU" dirty="0"/>
              <a:t>  </a:t>
            </a:r>
            <a:br>
              <a:rPr lang="ru-RU" altLang="ru-RU" dirty="0"/>
            </a:br>
            <a:endParaRPr lang="ru-RU" altLang="ru-RU" dirty="0"/>
          </a:p>
        </p:txBody>
      </p:sp>
      <p:sp>
        <p:nvSpPr>
          <p:cNvPr id="4" name="Подзаголовок 3">
            <a:extLst>
              <a:ext uri="{FF2B5EF4-FFF2-40B4-BE49-F238E27FC236}">
                <a16:creationId xmlns:a16="http://schemas.microsoft.com/office/drawing/2014/main" id="{253997D0-2326-4E38-A3E3-46FBC6A140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" y="609600"/>
            <a:ext cx="8824415" cy="5098235"/>
          </a:xfrm>
        </p:spPr>
        <p:txBody>
          <a:bodyPr>
            <a:noAutofit/>
          </a:bodyPr>
          <a:lstStyle/>
          <a:p>
            <a:pPr algn="ctr"/>
            <a:r>
              <a:rPr lang="ru-RU" sz="4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Методическая тема школы:</a:t>
            </a:r>
          </a:p>
          <a:p>
            <a:pPr algn="ctr"/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«Развитие профессиональных компетентностей педагогов как фактор достижения современного качества образования и воспитания обучающихся в условиях перехода на новые ФГОС НОО, ФГОС ООО» </a:t>
            </a:r>
          </a:p>
        </p:txBody>
      </p:sp>
    </p:spTree>
    <p:extLst>
      <p:ext uri="{BB962C8B-B14F-4D97-AF65-F5344CB8AC3E}">
        <p14:creationId xmlns:p14="http://schemas.microsoft.com/office/powerpoint/2010/main" val="2426642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990600"/>
            <a:ext cx="9144000" cy="1447800"/>
          </a:xfrm>
        </p:spPr>
        <p:txBody>
          <a:bodyPr>
            <a:no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sz="4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 профессиональных компетентностей педагогов как фактор эффективного образования и воспитания обучающихся в условиях  перехода на новые ФГОС НОО, ФГОС ООО.</a:t>
            </a: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endParaRPr lang="ru-RU" altLang="ru-RU" sz="3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673290" y="9099"/>
            <a:ext cx="7772400" cy="14478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tx1"/>
                </a:solidFill>
              </a:rPr>
              <a:t>Цель:</a:t>
            </a:r>
            <a:endParaRPr lang="ru-RU" altLang="ru-RU" sz="3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4845"/>
            <a:ext cx="9144000" cy="59540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15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Задачи научно-методической работы: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150"/>
              </a:spcBef>
              <a:spcAft>
                <a:spcPts val="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Повышение качества образовательной деятельности школы за счет совершенствования организационной и управленческой деятельности.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15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Развитие благоприятной и мотивирующей атмосферы в школе, обучение обучающихся навыкам самоконтроля, самообразования и формирования универсальных учебных действий.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15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Создание развивающей образовательной среды на основе внедрения современных образовательных технологий.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15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Проведение подготовительной работы по переходу на обновленные стандарты: ФГОС НОО и ООО.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15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Создание необходимых условий для внедрения инноваций в образовательный процесс.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15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Повышение профессиональной компетентности педагогов через систему непрерывного образования, активизация деятельности коллектива по реализации инновационных программ.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15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Активизация работы с мотивированными обучающимися, развитие творческих способностей детей.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15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Совершенствование работы, направленной на сохранение и укрепление здоровья всех участников образовательного процесса и привития навыков здорового образа жизни.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150"/>
              </a:spcBef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Совершенствование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внутришкольной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системы оценки качества образования.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240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533400"/>
            <a:ext cx="8915400" cy="58674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11200" b="1" dirty="0">
                <a:solidFill>
                  <a:schemeClr val="tx1"/>
                </a:solidFill>
              </a:rPr>
              <a:t>Содержание методической работы в школе формируется на основе:</a:t>
            </a:r>
            <a:endParaRPr lang="ru-RU" sz="112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9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Федерального Закона № 273 «Об образовании в РФ»,</a:t>
            </a:r>
          </a:p>
          <a:p>
            <a:pPr marL="0" indent="0">
              <a:buNone/>
            </a:pPr>
            <a:r>
              <a:rPr lang="ru-RU" sz="9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Нормативных документов, инструкций, приказов Министерства образования РФ, РТ.</a:t>
            </a:r>
          </a:p>
          <a:p>
            <a:pPr marL="0" indent="0">
              <a:buNone/>
            </a:pPr>
            <a:r>
              <a:rPr lang="ru-RU" sz="9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Устава школы,</a:t>
            </a:r>
          </a:p>
          <a:p>
            <a:pPr marL="0" indent="0">
              <a:buNone/>
            </a:pPr>
            <a:r>
              <a:rPr lang="ru-RU" sz="9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Локальных актов,</a:t>
            </a:r>
          </a:p>
          <a:p>
            <a:pPr marL="0" indent="0">
              <a:buNone/>
            </a:pPr>
            <a:r>
              <a:rPr lang="ru-RU" sz="9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Программы развития школы,</a:t>
            </a:r>
          </a:p>
          <a:p>
            <a:pPr marL="0" indent="0">
              <a:buNone/>
            </a:pPr>
            <a:r>
              <a:rPr lang="ru-RU" sz="9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Годового плана работы школы,</a:t>
            </a:r>
          </a:p>
          <a:p>
            <a:pPr marL="0" indent="0">
              <a:buNone/>
            </a:pPr>
            <a:r>
              <a:rPr lang="ru-RU" sz="9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Психолого-педагогических, методических исследований, повышающих уровень методической службы</a:t>
            </a:r>
          </a:p>
          <a:p>
            <a:pPr marL="0" indent="0">
              <a:buNone/>
            </a:pPr>
            <a:r>
              <a:rPr lang="ru-RU" sz="9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Диагностики и мониторинга состояния учебно-воспитательного процесса, уровня </a:t>
            </a:r>
            <a:r>
              <a:rPr lang="ru-RU" sz="9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обученности</a:t>
            </a:r>
            <a:r>
              <a:rPr lang="ru-RU" sz="9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воспитанности, развития учащихся, помогающих определить основные проблемы и задачи методической работы.</a:t>
            </a:r>
          </a:p>
          <a:p>
            <a:pPr marL="0" indent="0">
              <a:buNone/>
            </a:pPr>
            <a:r>
              <a:rPr lang="ru-RU" sz="9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Использования информации о передовом опыте методической службы в школах </a:t>
            </a:r>
            <a:r>
              <a:rPr lang="ru-RU" sz="9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кожууна</a:t>
            </a:r>
            <a:r>
              <a:rPr lang="ru-RU" sz="4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5966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969231"/>
              </p:ext>
            </p:extLst>
          </p:nvPr>
        </p:nvGraphicFramePr>
        <p:xfrm>
          <a:off x="152400" y="533400"/>
          <a:ext cx="8839200" cy="586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1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2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0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2448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Коллективные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Групповые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Индивидуальные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4952">
                <a:tc>
                  <a:txBody>
                    <a:bodyPr/>
                    <a:lstStyle/>
                    <a:p>
                      <a:pPr lvl="0"/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-педагогические и методические советы;</a:t>
                      </a:r>
                    </a:p>
                    <a:p>
                      <a:pPr lvl="0"/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-НПК;</a:t>
                      </a:r>
                    </a:p>
                    <a:p>
                      <a:pPr lvl="0"/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-конкурсы педагогического мастерства;</a:t>
                      </a:r>
                    </a:p>
                    <a:p>
                      <a:pPr lvl="0"/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-педагогические чтения;</a:t>
                      </a:r>
                    </a:p>
                    <a:p>
                      <a:pPr lvl="0"/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-деловые и ролевые игры;</a:t>
                      </a:r>
                    </a:p>
                    <a:p>
                      <a:pPr lvl="0"/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-лекции ;</a:t>
                      </a:r>
                    </a:p>
                    <a:p>
                      <a:pPr lvl="0"/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-выставки;</a:t>
                      </a:r>
                    </a:p>
                    <a:p>
                      <a:pPr lvl="0"/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отчеты по самообразованию; --изготовления дидактических и наглядных пособий;</a:t>
                      </a:r>
                    </a:p>
                    <a:p>
                      <a:pPr lvl="0"/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-обсуждение новейших педагогических методик, технологий, достижений науки, открытых занятий, авторских программ, учебных пособий;</a:t>
                      </a:r>
                    </a:p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-работа методического совета и объединений;</a:t>
                      </a:r>
                    </a:p>
                    <a:p>
                      <a:pPr lvl="0"/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-работа творческих мастерских;</a:t>
                      </a:r>
                    </a:p>
                    <a:p>
                      <a:pPr lvl="0"/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-школа молодого учителя;</a:t>
                      </a:r>
                    </a:p>
                    <a:p>
                      <a:pPr lvl="0"/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-творческие семинары;</a:t>
                      </a:r>
                    </a:p>
                    <a:p>
                      <a:pPr lvl="0"/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-семинары-практикумы;</a:t>
                      </a:r>
                    </a:p>
                    <a:p>
                      <a:pPr lvl="0"/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-дискуссии (круглый стол, диалог-спор).</a:t>
                      </a:r>
                    </a:p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l"/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наставничество; 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1" algn="l"/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-индивидуальные консультации; 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1" algn="l"/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аттестация на квалификационные категории.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81000" y="12510"/>
            <a:ext cx="8153400" cy="583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Формы организации 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методической</a:t>
            </a: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работы: 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2225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AA3633F-7C1D-4D4A-B42F-E3FA49527271}"/>
              </a:ext>
            </a:extLst>
          </p:cNvPr>
          <p:cNvSpPr txBox="1"/>
          <p:nvPr/>
        </p:nvSpPr>
        <p:spPr>
          <a:xfrm>
            <a:off x="381000" y="489843"/>
            <a:ext cx="8763000" cy="56430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  <a:spcBef>
                <a:spcPts val="150"/>
              </a:spcBef>
              <a:spcAft>
                <a:spcPts val="0"/>
              </a:spcAft>
            </a:pP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Bef>
                <a:spcPts val="150"/>
              </a:spcBef>
              <a:spcAft>
                <a:spcPts val="0"/>
              </a:spcAft>
            </a:pP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Направления научно-методической работы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Bef>
                <a:spcPts val="150"/>
              </a:spcBef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 Аттестация учителей.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Bef>
                <a:spcPts val="150"/>
              </a:spcBef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 Повышение квалификации учителей 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Bef>
                <a:spcPts val="150"/>
              </a:spcBef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 Участие учителей в конкурсах педагогического мастерства.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Bef>
                <a:spcPts val="150"/>
              </a:spcBef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 Управление качеством образования. Проведение мониторинговых мероприятий.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Bef>
                <a:spcPts val="150"/>
              </a:spcBef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 Внеурочная деятельность по предмету.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Bef>
                <a:spcPts val="150"/>
              </a:spcBef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 Обобщение и представление опыта работы учителей (открытые уроки, мастер-классы, творческие отчеты, публикации,  разработка методических материалов) на различных уровнях.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Bef>
                <a:spcPts val="150"/>
              </a:spcBef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 Работа с молодыми педагогами.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549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3"/>
          <p:cNvSpPr>
            <a:spLocks noChangeArrowheads="1"/>
          </p:cNvSpPr>
          <p:nvPr/>
        </p:nvSpPr>
        <p:spPr bwMode="auto">
          <a:xfrm>
            <a:off x="1524000" y="380999"/>
            <a:ext cx="7391397" cy="45719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0" hangingPunct="0">
              <a:buClrTx/>
              <a:buSzTx/>
              <a:buFontTx/>
              <a:buNone/>
            </a:pPr>
            <a:endParaRPr lang="ru-RU" alt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6387" name="Group 30"/>
          <p:cNvGrpSpPr>
            <a:grpSpLocks/>
          </p:cNvGrpSpPr>
          <p:nvPr/>
        </p:nvGrpSpPr>
        <p:grpSpPr bwMode="auto">
          <a:xfrm>
            <a:off x="152400" y="228600"/>
            <a:ext cx="8763000" cy="6400800"/>
            <a:chOff x="96" y="144"/>
            <a:chExt cx="5520" cy="4032"/>
          </a:xfrm>
        </p:grpSpPr>
        <p:sp>
          <p:nvSpPr>
            <p:cNvPr id="16388" name="Line 31"/>
            <p:cNvSpPr>
              <a:spLocks noChangeShapeType="1"/>
            </p:cNvSpPr>
            <p:nvPr/>
          </p:nvSpPr>
          <p:spPr bwMode="auto">
            <a:xfrm>
              <a:off x="192" y="144"/>
              <a:ext cx="0" cy="4032"/>
            </a:xfrm>
            <a:prstGeom prst="line">
              <a:avLst/>
            </a:prstGeom>
            <a:noFill/>
            <a:ln w="76200" cmpd="tri">
              <a:solidFill>
                <a:srgbClr val="65432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389" name="Line 32"/>
            <p:cNvSpPr>
              <a:spLocks noChangeShapeType="1"/>
            </p:cNvSpPr>
            <p:nvPr/>
          </p:nvSpPr>
          <p:spPr bwMode="auto">
            <a:xfrm>
              <a:off x="96" y="4080"/>
              <a:ext cx="5520" cy="0"/>
            </a:xfrm>
            <a:prstGeom prst="line">
              <a:avLst/>
            </a:prstGeom>
            <a:noFill/>
            <a:ln w="76200" cmpd="tri">
              <a:solidFill>
                <a:srgbClr val="65432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76197"/>
            <a:ext cx="8610597" cy="532821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Функциональная Модель  методической работы школы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671747" y="678353"/>
            <a:ext cx="4026009" cy="35286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Директор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541229" y="1099533"/>
            <a:ext cx="6172200" cy="33157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Педсовет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53486" y="1526322"/>
            <a:ext cx="1522927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Психологическая служба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714499" y="2651983"/>
            <a:ext cx="6172200" cy="3726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Руководители ШМО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612079" y="1581749"/>
            <a:ext cx="185221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Зам по УВР, НМР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638800" y="1598974"/>
            <a:ext cx="152212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Зам по ВР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966084" y="1551210"/>
            <a:ext cx="137621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Метод   совет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7240452" y="1581749"/>
            <a:ext cx="182265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Библиотечная служба</a:t>
            </a:r>
          </a:p>
        </p:txBody>
      </p:sp>
      <p:grpSp>
        <p:nvGrpSpPr>
          <p:cNvPr id="23" name="Группа 22"/>
          <p:cNvGrpSpPr/>
          <p:nvPr/>
        </p:nvGrpSpPr>
        <p:grpSpPr>
          <a:xfrm>
            <a:off x="4314541" y="3133779"/>
            <a:ext cx="346334" cy="408702"/>
            <a:chOff x="971973" y="176650"/>
            <a:chExt cx="346334" cy="408702"/>
          </a:xfrm>
        </p:grpSpPr>
        <p:sp>
          <p:nvSpPr>
            <p:cNvPr id="24" name="Скругленный прямоугольник 23"/>
            <p:cNvSpPr/>
            <p:nvPr/>
          </p:nvSpPr>
          <p:spPr>
            <a:xfrm>
              <a:off x="971973" y="176650"/>
              <a:ext cx="346334" cy="408702"/>
            </a:xfrm>
            <a:prstGeom prst="roundRect">
              <a:avLst>
                <a:gd name="adj" fmla="val 10000"/>
              </a:avLst>
            </a:prstGeom>
            <a:blipFill rotWithShape="0">
              <a:blip r:embed="rId3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Скругленный прямоугольник 4"/>
            <p:cNvSpPr/>
            <p:nvPr/>
          </p:nvSpPr>
          <p:spPr>
            <a:xfrm>
              <a:off x="982117" y="186794"/>
              <a:ext cx="326046" cy="3884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500" kern="1200"/>
            </a:p>
          </p:txBody>
        </p:sp>
      </p:grpSp>
      <p:grpSp>
        <p:nvGrpSpPr>
          <p:cNvPr id="26" name="Группа 25"/>
          <p:cNvGrpSpPr/>
          <p:nvPr/>
        </p:nvGrpSpPr>
        <p:grpSpPr>
          <a:xfrm>
            <a:off x="862513" y="3113869"/>
            <a:ext cx="346334" cy="408702"/>
            <a:chOff x="971973" y="176650"/>
            <a:chExt cx="346334" cy="408702"/>
          </a:xfrm>
        </p:grpSpPr>
        <p:sp>
          <p:nvSpPr>
            <p:cNvPr id="27" name="Скругленный прямоугольник 26"/>
            <p:cNvSpPr/>
            <p:nvPr/>
          </p:nvSpPr>
          <p:spPr>
            <a:xfrm>
              <a:off x="971973" y="176650"/>
              <a:ext cx="346334" cy="408702"/>
            </a:xfrm>
            <a:prstGeom prst="roundRect">
              <a:avLst>
                <a:gd name="adj" fmla="val 10000"/>
              </a:avLst>
            </a:prstGeom>
            <a:blipFill rotWithShape="0">
              <a:blip r:embed="rId3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28" name="Скругленный прямоугольник 4"/>
            <p:cNvSpPr/>
            <p:nvPr/>
          </p:nvSpPr>
          <p:spPr>
            <a:xfrm>
              <a:off x="982117" y="186794"/>
              <a:ext cx="326046" cy="3884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500" kern="1200"/>
            </a:p>
          </p:txBody>
        </p:sp>
      </p:grpSp>
      <p:grpSp>
        <p:nvGrpSpPr>
          <p:cNvPr id="29" name="Группа 28"/>
          <p:cNvGrpSpPr/>
          <p:nvPr/>
        </p:nvGrpSpPr>
        <p:grpSpPr>
          <a:xfrm>
            <a:off x="1301025" y="3143310"/>
            <a:ext cx="346334" cy="408702"/>
            <a:chOff x="971973" y="176650"/>
            <a:chExt cx="346334" cy="408702"/>
          </a:xfrm>
        </p:grpSpPr>
        <p:sp>
          <p:nvSpPr>
            <p:cNvPr id="30" name="Скругленный прямоугольник 29"/>
            <p:cNvSpPr/>
            <p:nvPr/>
          </p:nvSpPr>
          <p:spPr>
            <a:xfrm>
              <a:off x="971973" y="176650"/>
              <a:ext cx="346334" cy="408702"/>
            </a:xfrm>
            <a:prstGeom prst="roundRect">
              <a:avLst>
                <a:gd name="adj" fmla="val 10000"/>
              </a:avLst>
            </a:prstGeom>
            <a:blipFill rotWithShape="0">
              <a:blip r:embed="rId3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1" name="Скругленный прямоугольник 4"/>
            <p:cNvSpPr/>
            <p:nvPr/>
          </p:nvSpPr>
          <p:spPr>
            <a:xfrm>
              <a:off x="982117" y="186794"/>
              <a:ext cx="326046" cy="3884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500" kern="1200"/>
            </a:p>
          </p:txBody>
        </p:sp>
      </p:grpSp>
      <p:grpSp>
        <p:nvGrpSpPr>
          <p:cNvPr id="32" name="Группа 31"/>
          <p:cNvGrpSpPr/>
          <p:nvPr/>
        </p:nvGrpSpPr>
        <p:grpSpPr>
          <a:xfrm>
            <a:off x="1739537" y="3148449"/>
            <a:ext cx="346334" cy="408702"/>
            <a:chOff x="971973" y="176650"/>
            <a:chExt cx="346334" cy="408702"/>
          </a:xfrm>
        </p:grpSpPr>
        <p:sp>
          <p:nvSpPr>
            <p:cNvPr id="33" name="Скругленный прямоугольник 32"/>
            <p:cNvSpPr/>
            <p:nvPr/>
          </p:nvSpPr>
          <p:spPr>
            <a:xfrm>
              <a:off x="971973" y="176650"/>
              <a:ext cx="346334" cy="408702"/>
            </a:xfrm>
            <a:prstGeom prst="roundRect">
              <a:avLst>
                <a:gd name="adj" fmla="val 10000"/>
              </a:avLst>
            </a:prstGeom>
            <a:blipFill rotWithShape="0">
              <a:blip r:embed="rId3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Скругленный прямоугольник 4"/>
            <p:cNvSpPr/>
            <p:nvPr/>
          </p:nvSpPr>
          <p:spPr>
            <a:xfrm>
              <a:off x="982117" y="186794"/>
              <a:ext cx="326046" cy="3884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500" kern="1200"/>
            </a:p>
          </p:txBody>
        </p:sp>
      </p:grpSp>
      <p:grpSp>
        <p:nvGrpSpPr>
          <p:cNvPr id="35" name="Группа 34"/>
          <p:cNvGrpSpPr/>
          <p:nvPr/>
        </p:nvGrpSpPr>
        <p:grpSpPr>
          <a:xfrm>
            <a:off x="2178049" y="3143310"/>
            <a:ext cx="346334" cy="408702"/>
            <a:chOff x="971973" y="176650"/>
            <a:chExt cx="346334" cy="408702"/>
          </a:xfrm>
        </p:grpSpPr>
        <p:sp>
          <p:nvSpPr>
            <p:cNvPr id="36" name="Скругленный прямоугольник 35"/>
            <p:cNvSpPr/>
            <p:nvPr/>
          </p:nvSpPr>
          <p:spPr>
            <a:xfrm>
              <a:off x="971973" y="176650"/>
              <a:ext cx="346334" cy="408702"/>
            </a:xfrm>
            <a:prstGeom prst="roundRect">
              <a:avLst>
                <a:gd name="adj" fmla="val 10000"/>
              </a:avLst>
            </a:prstGeom>
            <a:blipFill rotWithShape="0">
              <a:blip r:embed="rId3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7" name="Скругленный прямоугольник 4"/>
            <p:cNvSpPr/>
            <p:nvPr/>
          </p:nvSpPr>
          <p:spPr>
            <a:xfrm>
              <a:off x="982117" y="186794"/>
              <a:ext cx="326046" cy="3884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500" kern="1200"/>
            </a:p>
          </p:txBody>
        </p:sp>
      </p:grpSp>
      <p:grpSp>
        <p:nvGrpSpPr>
          <p:cNvPr id="38" name="Группа 37"/>
          <p:cNvGrpSpPr/>
          <p:nvPr/>
        </p:nvGrpSpPr>
        <p:grpSpPr>
          <a:xfrm>
            <a:off x="2661603" y="3124013"/>
            <a:ext cx="346334" cy="408702"/>
            <a:chOff x="971973" y="176650"/>
            <a:chExt cx="346334" cy="408702"/>
          </a:xfrm>
        </p:grpSpPr>
        <p:sp>
          <p:nvSpPr>
            <p:cNvPr id="39" name="Скругленный прямоугольник 38"/>
            <p:cNvSpPr/>
            <p:nvPr/>
          </p:nvSpPr>
          <p:spPr>
            <a:xfrm>
              <a:off x="971973" y="176650"/>
              <a:ext cx="346334" cy="408702"/>
            </a:xfrm>
            <a:prstGeom prst="roundRect">
              <a:avLst>
                <a:gd name="adj" fmla="val 10000"/>
              </a:avLst>
            </a:prstGeom>
            <a:blipFill rotWithShape="0">
              <a:blip r:embed="rId3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0" name="Скругленный прямоугольник 4"/>
            <p:cNvSpPr/>
            <p:nvPr/>
          </p:nvSpPr>
          <p:spPr>
            <a:xfrm>
              <a:off x="982117" y="186794"/>
              <a:ext cx="326046" cy="3884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500" kern="1200"/>
            </a:p>
          </p:txBody>
        </p:sp>
      </p:grpSp>
      <p:grpSp>
        <p:nvGrpSpPr>
          <p:cNvPr id="41" name="Группа 40"/>
          <p:cNvGrpSpPr/>
          <p:nvPr/>
        </p:nvGrpSpPr>
        <p:grpSpPr>
          <a:xfrm>
            <a:off x="3154944" y="3122361"/>
            <a:ext cx="346334" cy="408702"/>
            <a:chOff x="971973" y="176650"/>
            <a:chExt cx="346334" cy="408702"/>
          </a:xfrm>
        </p:grpSpPr>
        <p:sp>
          <p:nvSpPr>
            <p:cNvPr id="42" name="Скругленный прямоугольник 41"/>
            <p:cNvSpPr/>
            <p:nvPr/>
          </p:nvSpPr>
          <p:spPr>
            <a:xfrm>
              <a:off x="971973" y="176650"/>
              <a:ext cx="346334" cy="408702"/>
            </a:xfrm>
            <a:prstGeom prst="roundRect">
              <a:avLst>
                <a:gd name="adj" fmla="val 10000"/>
              </a:avLst>
            </a:prstGeom>
            <a:blipFill rotWithShape="0">
              <a:blip r:embed="rId3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3" name="Скругленный прямоугольник 4"/>
            <p:cNvSpPr/>
            <p:nvPr/>
          </p:nvSpPr>
          <p:spPr>
            <a:xfrm>
              <a:off x="982117" y="186794"/>
              <a:ext cx="326046" cy="3884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500" kern="1200"/>
            </a:p>
          </p:txBody>
        </p:sp>
      </p:grpSp>
      <p:grpSp>
        <p:nvGrpSpPr>
          <p:cNvPr id="44" name="Группа 43"/>
          <p:cNvGrpSpPr/>
          <p:nvPr/>
        </p:nvGrpSpPr>
        <p:grpSpPr>
          <a:xfrm>
            <a:off x="3665703" y="3130322"/>
            <a:ext cx="346334" cy="408702"/>
            <a:chOff x="971973" y="176650"/>
            <a:chExt cx="346334" cy="408702"/>
          </a:xfrm>
        </p:grpSpPr>
        <p:sp>
          <p:nvSpPr>
            <p:cNvPr id="45" name="Скругленный прямоугольник 44"/>
            <p:cNvSpPr/>
            <p:nvPr/>
          </p:nvSpPr>
          <p:spPr>
            <a:xfrm>
              <a:off x="971973" y="176650"/>
              <a:ext cx="346334" cy="408702"/>
            </a:xfrm>
            <a:prstGeom prst="roundRect">
              <a:avLst>
                <a:gd name="adj" fmla="val 10000"/>
              </a:avLst>
            </a:prstGeom>
            <a:blipFill rotWithShape="0">
              <a:blip r:embed="rId3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6" name="Скругленный прямоугольник 4"/>
            <p:cNvSpPr/>
            <p:nvPr/>
          </p:nvSpPr>
          <p:spPr>
            <a:xfrm>
              <a:off x="982117" y="186794"/>
              <a:ext cx="326046" cy="3884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500" kern="1200"/>
            </a:p>
          </p:txBody>
        </p:sp>
      </p:grpSp>
      <p:grpSp>
        <p:nvGrpSpPr>
          <p:cNvPr id="47" name="Группа 46"/>
          <p:cNvGrpSpPr/>
          <p:nvPr/>
        </p:nvGrpSpPr>
        <p:grpSpPr>
          <a:xfrm>
            <a:off x="5036956" y="3112075"/>
            <a:ext cx="346334" cy="408702"/>
            <a:chOff x="971973" y="176650"/>
            <a:chExt cx="346334" cy="408702"/>
          </a:xfrm>
        </p:grpSpPr>
        <p:sp>
          <p:nvSpPr>
            <p:cNvPr id="48" name="Скругленный прямоугольник 47"/>
            <p:cNvSpPr/>
            <p:nvPr/>
          </p:nvSpPr>
          <p:spPr>
            <a:xfrm>
              <a:off x="971973" y="176650"/>
              <a:ext cx="346334" cy="408702"/>
            </a:xfrm>
            <a:prstGeom prst="roundRect">
              <a:avLst>
                <a:gd name="adj" fmla="val 10000"/>
              </a:avLst>
            </a:prstGeom>
            <a:blipFill rotWithShape="0">
              <a:blip r:embed="rId3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9" name="Скругленный прямоугольник 4"/>
            <p:cNvSpPr/>
            <p:nvPr/>
          </p:nvSpPr>
          <p:spPr>
            <a:xfrm>
              <a:off x="982117" y="186794"/>
              <a:ext cx="326046" cy="3884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500" kern="1200"/>
            </a:p>
          </p:txBody>
        </p:sp>
      </p:grpSp>
      <p:grpSp>
        <p:nvGrpSpPr>
          <p:cNvPr id="50" name="Группа 49"/>
          <p:cNvGrpSpPr/>
          <p:nvPr/>
        </p:nvGrpSpPr>
        <p:grpSpPr>
          <a:xfrm>
            <a:off x="5672218" y="3134157"/>
            <a:ext cx="346334" cy="408702"/>
            <a:chOff x="971973" y="176650"/>
            <a:chExt cx="346334" cy="408702"/>
          </a:xfrm>
        </p:grpSpPr>
        <p:sp>
          <p:nvSpPr>
            <p:cNvPr id="51" name="Скругленный прямоугольник 50"/>
            <p:cNvSpPr/>
            <p:nvPr/>
          </p:nvSpPr>
          <p:spPr>
            <a:xfrm>
              <a:off x="971973" y="176650"/>
              <a:ext cx="346334" cy="408702"/>
            </a:xfrm>
            <a:prstGeom prst="roundRect">
              <a:avLst>
                <a:gd name="adj" fmla="val 10000"/>
              </a:avLst>
            </a:prstGeom>
            <a:blipFill rotWithShape="0">
              <a:blip r:embed="rId3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2" name="Скругленный прямоугольник 4"/>
            <p:cNvSpPr/>
            <p:nvPr/>
          </p:nvSpPr>
          <p:spPr>
            <a:xfrm>
              <a:off x="982117" y="186794"/>
              <a:ext cx="326046" cy="3884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500" kern="1200"/>
            </a:p>
          </p:txBody>
        </p:sp>
      </p:grpSp>
      <p:grpSp>
        <p:nvGrpSpPr>
          <p:cNvPr id="53" name="Группа 52"/>
          <p:cNvGrpSpPr/>
          <p:nvPr/>
        </p:nvGrpSpPr>
        <p:grpSpPr>
          <a:xfrm>
            <a:off x="6285736" y="3113869"/>
            <a:ext cx="346334" cy="408702"/>
            <a:chOff x="971973" y="176650"/>
            <a:chExt cx="346334" cy="408702"/>
          </a:xfrm>
        </p:grpSpPr>
        <p:sp>
          <p:nvSpPr>
            <p:cNvPr id="54" name="Скругленный прямоугольник 53"/>
            <p:cNvSpPr/>
            <p:nvPr/>
          </p:nvSpPr>
          <p:spPr>
            <a:xfrm>
              <a:off x="971973" y="176650"/>
              <a:ext cx="346334" cy="408702"/>
            </a:xfrm>
            <a:prstGeom prst="roundRect">
              <a:avLst>
                <a:gd name="adj" fmla="val 10000"/>
              </a:avLst>
            </a:prstGeom>
            <a:blipFill rotWithShape="0">
              <a:blip r:embed="rId3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5" name="Скругленный прямоугольник 4"/>
            <p:cNvSpPr/>
            <p:nvPr/>
          </p:nvSpPr>
          <p:spPr>
            <a:xfrm>
              <a:off x="982117" y="186794"/>
              <a:ext cx="326046" cy="3884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500" kern="1200"/>
            </a:p>
          </p:txBody>
        </p:sp>
      </p:grpSp>
      <p:grpSp>
        <p:nvGrpSpPr>
          <p:cNvPr id="56" name="Группа 55"/>
          <p:cNvGrpSpPr/>
          <p:nvPr/>
        </p:nvGrpSpPr>
        <p:grpSpPr>
          <a:xfrm>
            <a:off x="6697756" y="3113869"/>
            <a:ext cx="346334" cy="408702"/>
            <a:chOff x="971973" y="176650"/>
            <a:chExt cx="346334" cy="408702"/>
          </a:xfrm>
        </p:grpSpPr>
        <p:sp>
          <p:nvSpPr>
            <p:cNvPr id="57" name="Скругленный прямоугольник 56"/>
            <p:cNvSpPr/>
            <p:nvPr/>
          </p:nvSpPr>
          <p:spPr>
            <a:xfrm>
              <a:off x="971973" y="176650"/>
              <a:ext cx="346334" cy="408702"/>
            </a:xfrm>
            <a:prstGeom prst="roundRect">
              <a:avLst>
                <a:gd name="adj" fmla="val 10000"/>
              </a:avLst>
            </a:prstGeom>
            <a:blipFill rotWithShape="0">
              <a:blip r:embed="rId3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8" name="Скругленный прямоугольник 4"/>
            <p:cNvSpPr/>
            <p:nvPr/>
          </p:nvSpPr>
          <p:spPr>
            <a:xfrm>
              <a:off x="982117" y="186794"/>
              <a:ext cx="326046" cy="3884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500" kern="1200"/>
            </a:p>
          </p:txBody>
        </p:sp>
      </p:grpSp>
      <p:grpSp>
        <p:nvGrpSpPr>
          <p:cNvPr id="59" name="Группа 58"/>
          <p:cNvGrpSpPr/>
          <p:nvPr/>
        </p:nvGrpSpPr>
        <p:grpSpPr>
          <a:xfrm>
            <a:off x="7240284" y="3147494"/>
            <a:ext cx="346334" cy="408702"/>
            <a:chOff x="971973" y="176650"/>
            <a:chExt cx="346334" cy="408702"/>
          </a:xfrm>
        </p:grpSpPr>
        <p:sp>
          <p:nvSpPr>
            <p:cNvPr id="60" name="Скругленный прямоугольник 59"/>
            <p:cNvSpPr/>
            <p:nvPr/>
          </p:nvSpPr>
          <p:spPr>
            <a:xfrm>
              <a:off x="971973" y="176650"/>
              <a:ext cx="346334" cy="408702"/>
            </a:xfrm>
            <a:prstGeom prst="roundRect">
              <a:avLst>
                <a:gd name="adj" fmla="val 10000"/>
              </a:avLst>
            </a:prstGeom>
            <a:blipFill rotWithShape="0">
              <a:blip r:embed="rId3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1" name="Скругленный прямоугольник 4"/>
            <p:cNvSpPr/>
            <p:nvPr/>
          </p:nvSpPr>
          <p:spPr>
            <a:xfrm>
              <a:off x="982117" y="186794"/>
              <a:ext cx="326046" cy="3884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500" kern="1200"/>
            </a:p>
          </p:txBody>
        </p:sp>
      </p:grpSp>
      <p:grpSp>
        <p:nvGrpSpPr>
          <p:cNvPr id="62" name="Группа 61"/>
          <p:cNvGrpSpPr/>
          <p:nvPr/>
        </p:nvGrpSpPr>
        <p:grpSpPr>
          <a:xfrm>
            <a:off x="7806415" y="3158593"/>
            <a:ext cx="346334" cy="408702"/>
            <a:chOff x="971973" y="176650"/>
            <a:chExt cx="346334" cy="408702"/>
          </a:xfrm>
        </p:grpSpPr>
        <p:sp>
          <p:nvSpPr>
            <p:cNvPr id="63" name="Скругленный прямоугольник 62"/>
            <p:cNvSpPr/>
            <p:nvPr/>
          </p:nvSpPr>
          <p:spPr>
            <a:xfrm>
              <a:off x="971973" y="176650"/>
              <a:ext cx="346334" cy="408702"/>
            </a:xfrm>
            <a:prstGeom prst="roundRect">
              <a:avLst>
                <a:gd name="adj" fmla="val 10000"/>
              </a:avLst>
            </a:prstGeom>
            <a:blipFill rotWithShape="0">
              <a:blip r:embed="rId3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4" name="Скругленный прямоугольник 4"/>
            <p:cNvSpPr/>
            <p:nvPr/>
          </p:nvSpPr>
          <p:spPr>
            <a:xfrm>
              <a:off x="982117" y="186794"/>
              <a:ext cx="326046" cy="3884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500" kern="1200"/>
            </a:p>
          </p:txBody>
        </p:sp>
      </p:grpSp>
      <p:grpSp>
        <p:nvGrpSpPr>
          <p:cNvPr id="65" name="Группа 64"/>
          <p:cNvGrpSpPr/>
          <p:nvPr/>
        </p:nvGrpSpPr>
        <p:grpSpPr>
          <a:xfrm>
            <a:off x="8366474" y="3133139"/>
            <a:ext cx="346334" cy="408702"/>
            <a:chOff x="971973" y="176650"/>
            <a:chExt cx="346334" cy="408702"/>
          </a:xfrm>
        </p:grpSpPr>
        <p:sp>
          <p:nvSpPr>
            <p:cNvPr id="66" name="Скругленный прямоугольник 65"/>
            <p:cNvSpPr/>
            <p:nvPr/>
          </p:nvSpPr>
          <p:spPr>
            <a:xfrm>
              <a:off x="971973" y="176650"/>
              <a:ext cx="346334" cy="408702"/>
            </a:xfrm>
            <a:prstGeom prst="roundRect">
              <a:avLst>
                <a:gd name="adj" fmla="val 10000"/>
              </a:avLst>
            </a:prstGeom>
            <a:blipFill rotWithShape="0">
              <a:blip r:embed="rId3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7" name="Скругленный прямоугольник 4"/>
            <p:cNvSpPr/>
            <p:nvPr/>
          </p:nvSpPr>
          <p:spPr>
            <a:xfrm>
              <a:off x="982117" y="186794"/>
              <a:ext cx="326046" cy="3884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800" kern="1200"/>
            </a:p>
          </p:txBody>
        </p:sp>
      </p:grpSp>
      <p:sp>
        <p:nvSpPr>
          <p:cNvPr id="68" name="Прямоугольник 67"/>
          <p:cNvSpPr/>
          <p:nvPr/>
        </p:nvSpPr>
        <p:spPr>
          <a:xfrm>
            <a:off x="733961" y="3695154"/>
            <a:ext cx="3590724" cy="372618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Наставничество</a:t>
            </a:r>
          </a:p>
        </p:txBody>
      </p:sp>
      <p:sp>
        <p:nvSpPr>
          <p:cNvPr id="70" name="Прямоугольник 69"/>
          <p:cNvSpPr/>
          <p:nvPr/>
        </p:nvSpPr>
        <p:spPr>
          <a:xfrm>
            <a:off x="4627329" y="3706244"/>
            <a:ext cx="3590724" cy="372618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Школа молодого педагога</a:t>
            </a:r>
          </a:p>
        </p:txBody>
      </p:sp>
      <p:sp>
        <p:nvSpPr>
          <p:cNvPr id="71" name="Прямоугольник 70"/>
          <p:cNvSpPr/>
          <p:nvPr/>
        </p:nvSpPr>
        <p:spPr>
          <a:xfrm>
            <a:off x="457200" y="4329108"/>
            <a:ext cx="8458198" cy="37261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Аттестация</a:t>
            </a:r>
          </a:p>
        </p:txBody>
      </p:sp>
      <p:sp>
        <p:nvSpPr>
          <p:cNvPr id="72" name="Прямоугольник 71"/>
          <p:cNvSpPr/>
          <p:nvPr/>
        </p:nvSpPr>
        <p:spPr>
          <a:xfrm>
            <a:off x="3204434" y="4874475"/>
            <a:ext cx="3218257" cy="3726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Внеурочная деятельность</a:t>
            </a:r>
          </a:p>
        </p:txBody>
      </p:sp>
      <p:sp>
        <p:nvSpPr>
          <p:cNvPr id="73" name="Прямоугольник 72"/>
          <p:cNvSpPr/>
          <p:nvPr/>
        </p:nvSpPr>
        <p:spPr>
          <a:xfrm>
            <a:off x="6498611" y="4872073"/>
            <a:ext cx="2615607" cy="4629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Олимпиады, конкурсы</a:t>
            </a:r>
          </a:p>
        </p:txBody>
      </p:sp>
      <p:sp>
        <p:nvSpPr>
          <p:cNvPr id="74" name="Прямоугольник 73"/>
          <p:cNvSpPr/>
          <p:nvPr/>
        </p:nvSpPr>
        <p:spPr>
          <a:xfrm>
            <a:off x="812103" y="4847668"/>
            <a:ext cx="2128619" cy="4655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Предметные недели</a:t>
            </a:r>
          </a:p>
        </p:txBody>
      </p:sp>
      <p:sp>
        <p:nvSpPr>
          <p:cNvPr id="75" name="Прямоугольник 74"/>
          <p:cNvSpPr/>
          <p:nvPr/>
        </p:nvSpPr>
        <p:spPr>
          <a:xfrm>
            <a:off x="457200" y="5417266"/>
            <a:ext cx="8513528" cy="37261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Система повышения квалификации</a:t>
            </a:r>
          </a:p>
        </p:txBody>
      </p:sp>
      <p:sp>
        <p:nvSpPr>
          <p:cNvPr id="76" name="Прямоугольник 75"/>
          <p:cNvSpPr/>
          <p:nvPr/>
        </p:nvSpPr>
        <p:spPr>
          <a:xfrm>
            <a:off x="479261" y="6132806"/>
            <a:ext cx="8513528" cy="3726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Самообразование</a:t>
            </a:r>
          </a:p>
        </p:txBody>
      </p:sp>
    </p:spTree>
    <p:extLst>
      <p:ext uri="{BB962C8B-B14F-4D97-AF65-F5344CB8AC3E}">
        <p14:creationId xmlns:p14="http://schemas.microsoft.com/office/powerpoint/2010/main" val="2981354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27ACC1-B5D7-4A94-90B0-01F85FF7C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8800DDD8-E5C8-4A90-853D-BC3EEEE4AD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6315818"/>
              </p:ext>
            </p:extLst>
          </p:nvPr>
        </p:nvGraphicFramePr>
        <p:xfrm>
          <a:off x="1" y="0"/>
          <a:ext cx="9067797" cy="6763347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545850">
                  <a:extLst>
                    <a:ext uri="{9D8B030D-6E8A-4147-A177-3AD203B41FA5}">
                      <a16:colId xmlns:a16="http://schemas.microsoft.com/office/drawing/2014/main" val="3193778367"/>
                    </a:ext>
                  </a:extLst>
                </a:gridCol>
                <a:gridCol w="294447">
                  <a:extLst>
                    <a:ext uri="{9D8B030D-6E8A-4147-A177-3AD203B41FA5}">
                      <a16:colId xmlns:a16="http://schemas.microsoft.com/office/drawing/2014/main" val="3309168212"/>
                    </a:ext>
                  </a:extLst>
                </a:gridCol>
                <a:gridCol w="368059">
                  <a:extLst>
                    <a:ext uri="{9D8B030D-6E8A-4147-A177-3AD203B41FA5}">
                      <a16:colId xmlns:a16="http://schemas.microsoft.com/office/drawing/2014/main" val="1622752356"/>
                    </a:ext>
                  </a:extLst>
                </a:gridCol>
                <a:gridCol w="220835">
                  <a:extLst>
                    <a:ext uri="{9D8B030D-6E8A-4147-A177-3AD203B41FA5}">
                      <a16:colId xmlns:a16="http://schemas.microsoft.com/office/drawing/2014/main" val="3293575818"/>
                    </a:ext>
                  </a:extLst>
                </a:gridCol>
                <a:gridCol w="368059">
                  <a:extLst>
                    <a:ext uri="{9D8B030D-6E8A-4147-A177-3AD203B41FA5}">
                      <a16:colId xmlns:a16="http://schemas.microsoft.com/office/drawing/2014/main" val="992418329"/>
                    </a:ext>
                  </a:extLst>
                </a:gridCol>
                <a:gridCol w="503529">
                  <a:extLst>
                    <a:ext uri="{9D8B030D-6E8A-4147-A177-3AD203B41FA5}">
                      <a16:colId xmlns:a16="http://schemas.microsoft.com/office/drawing/2014/main" val="3491815286"/>
                    </a:ext>
                  </a:extLst>
                </a:gridCol>
                <a:gridCol w="540575">
                  <a:extLst>
                    <a:ext uri="{9D8B030D-6E8A-4147-A177-3AD203B41FA5}">
                      <a16:colId xmlns:a16="http://schemas.microsoft.com/office/drawing/2014/main" val="1606393209"/>
                    </a:ext>
                  </a:extLst>
                </a:gridCol>
                <a:gridCol w="294447">
                  <a:extLst>
                    <a:ext uri="{9D8B030D-6E8A-4147-A177-3AD203B41FA5}">
                      <a16:colId xmlns:a16="http://schemas.microsoft.com/office/drawing/2014/main" val="2076818570"/>
                    </a:ext>
                  </a:extLst>
                </a:gridCol>
                <a:gridCol w="294447">
                  <a:extLst>
                    <a:ext uri="{9D8B030D-6E8A-4147-A177-3AD203B41FA5}">
                      <a16:colId xmlns:a16="http://schemas.microsoft.com/office/drawing/2014/main" val="4178698273"/>
                    </a:ext>
                  </a:extLst>
                </a:gridCol>
                <a:gridCol w="294447">
                  <a:extLst>
                    <a:ext uri="{9D8B030D-6E8A-4147-A177-3AD203B41FA5}">
                      <a16:colId xmlns:a16="http://schemas.microsoft.com/office/drawing/2014/main" val="2228894811"/>
                    </a:ext>
                  </a:extLst>
                </a:gridCol>
                <a:gridCol w="368059">
                  <a:extLst>
                    <a:ext uri="{9D8B030D-6E8A-4147-A177-3AD203B41FA5}">
                      <a16:colId xmlns:a16="http://schemas.microsoft.com/office/drawing/2014/main" val="2586915293"/>
                    </a:ext>
                  </a:extLst>
                </a:gridCol>
                <a:gridCol w="368059">
                  <a:extLst>
                    <a:ext uri="{9D8B030D-6E8A-4147-A177-3AD203B41FA5}">
                      <a16:colId xmlns:a16="http://schemas.microsoft.com/office/drawing/2014/main" val="3310772531"/>
                    </a:ext>
                  </a:extLst>
                </a:gridCol>
                <a:gridCol w="304195">
                  <a:extLst>
                    <a:ext uri="{9D8B030D-6E8A-4147-A177-3AD203B41FA5}">
                      <a16:colId xmlns:a16="http://schemas.microsoft.com/office/drawing/2014/main" val="1279739931"/>
                    </a:ext>
                  </a:extLst>
                </a:gridCol>
                <a:gridCol w="1172355">
                  <a:extLst>
                    <a:ext uri="{9D8B030D-6E8A-4147-A177-3AD203B41FA5}">
                      <a16:colId xmlns:a16="http://schemas.microsoft.com/office/drawing/2014/main" val="3638172232"/>
                    </a:ext>
                  </a:extLst>
                </a:gridCol>
                <a:gridCol w="531993">
                  <a:extLst>
                    <a:ext uri="{9D8B030D-6E8A-4147-A177-3AD203B41FA5}">
                      <a16:colId xmlns:a16="http://schemas.microsoft.com/office/drawing/2014/main" val="202679534"/>
                    </a:ext>
                  </a:extLst>
                </a:gridCol>
                <a:gridCol w="384218">
                  <a:extLst>
                    <a:ext uri="{9D8B030D-6E8A-4147-A177-3AD203B41FA5}">
                      <a16:colId xmlns:a16="http://schemas.microsoft.com/office/drawing/2014/main" val="3696476214"/>
                    </a:ext>
                  </a:extLst>
                </a:gridCol>
                <a:gridCol w="376828">
                  <a:extLst>
                    <a:ext uri="{9D8B030D-6E8A-4147-A177-3AD203B41FA5}">
                      <a16:colId xmlns:a16="http://schemas.microsoft.com/office/drawing/2014/main" val="3952041596"/>
                    </a:ext>
                  </a:extLst>
                </a:gridCol>
                <a:gridCol w="395723">
                  <a:extLst>
                    <a:ext uri="{9D8B030D-6E8A-4147-A177-3AD203B41FA5}">
                      <a16:colId xmlns:a16="http://schemas.microsoft.com/office/drawing/2014/main" val="2599321950"/>
                    </a:ext>
                  </a:extLst>
                </a:gridCol>
                <a:gridCol w="441672">
                  <a:extLst>
                    <a:ext uri="{9D8B030D-6E8A-4147-A177-3AD203B41FA5}">
                      <a16:colId xmlns:a16="http://schemas.microsoft.com/office/drawing/2014/main" val="3256973355"/>
                    </a:ext>
                  </a:extLst>
                </a:gridCol>
              </a:tblGrid>
              <a:tr h="196048">
                <a:tc gridSpan="18"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Анализ научно-методической деятельности работы ШМО МБОУ СОШ №18 за 1 полугодие 2021-2022 учебного года.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extLst>
                  <a:ext uri="{0D108BD9-81ED-4DB2-BD59-A6C34878D82A}">
                    <a16:rowId xmlns:a16="http://schemas.microsoft.com/office/drawing/2014/main" val="2692790701"/>
                  </a:ext>
                </a:extLst>
              </a:tr>
              <a:tr h="35230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МО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Кадровый состав МО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Квалификационная категория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М/сп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vert="vert270" anchor="b"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КПК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vert="vert270" anchor="b"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Участие в конкурсах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vert="vert270" anchor="b"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открытых уроков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vert="vert270" anchor="b"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Участие в ГМО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vert="vert270" anchor="b"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Достижения учащихся (Мун,РТ,РФ)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vert="vert270" anchor="b"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Предметные декады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vert="vert270" anchor="b"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Распространение ППО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vert="vert270" anchor="b"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vert="vert270" anchor="b"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УО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vert="vert270" anchor="b"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Взаимопосещение уроков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vert="vert270" anchor="b"/>
                </a:tc>
                <a:extLst>
                  <a:ext uri="{0D108BD9-81ED-4DB2-BD59-A6C34878D82A}">
                    <a16:rowId xmlns:a16="http://schemas.microsoft.com/office/drawing/2014/main" val="728717452"/>
                  </a:ext>
                </a:extLst>
              </a:tr>
              <a:tr h="6947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высшее 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ср.сп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СЗД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б/к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vert="vert27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5266441"/>
                  </a:ext>
                </a:extLst>
              </a:tr>
              <a:tr h="25011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 1 классов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extLst>
                  <a:ext uri="{0D108BD9-81ED-4DB2-BD59-A6C34878D82A}">
                    <a16:rowId xmlns:a16="http://schemas.microsoft.com/office/drawing/2014/main" val="3142821857"/>
                  </a:ext>
                </a:extLst>
              </a:tr>
              <a:tr h="25011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 2 классов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extLst>
                  <a:ext uri="{0D108BD9-81ED-4DB2-BD59-A6C34878D82A}">
                    <a16:rowId xmlns:a16="http://schemas.microsoft.com/office/drawing/2014/main" val="190738478"/>
                  </a:ext>
                </a:extLst>
              </a:tr>
              <a:tr h="25011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 3 классов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extLst>
                  <a:ext uri="{0D108BD9-81ED-4DB2-BD59-A6C34878D82A}">
                    <a16:rowId xmlns:a16="http://schemas.microsoft.com/office/drawing/2014/main" val="2429552052"/>
                  </a:ext>
                </a:extLst>
              </a:tr>
              <a:tr h="25011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 4 классов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extLst>
                  <a:ext uri="{0D108BD9-81ED-4DB2-BD59-A6C34878D82A}">
                    <a16:rowId xmlns:a16="http://schemas.microsoft.com/office/drawing/2014/main" val="4032132132"/>
                  </a:ext>
                </a:extLst>
              </a:tr>
              <a:tr h="369664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ШМО   русского языка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Бопун-оол</a:t>
                      </a:r>
                      <a:r>
                        <a:rPr lang="ru-RU" sz="105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А.М., </a:t>
                      </a:r>
                      <a:r>
                        <a:rPr lang="ru-RU" sz="1050" b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Ооржак</a:t>
                      </a:r>
                      <a:r>
                        <a:rPr lang="ru-RU" sz="105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А. Н.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декабрь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extLst>
                  <a:ext uri="{0D108BD9-81ED-4DB2-BD59-A6C34878D82A}">
                    <a16:rowId xmlns:a16="http://schemas.microsoft.com/office/drawing/2014/main" val="196303444"/>
                  </a:ext>
                </a:extLst>
              </a:tr>
              <a:tr h="598654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ШМО  тувинского языка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Иргит</a:t>
                      </a:r>
                      <a:r>
                        <a:rPr lang="ru-RU" sz="105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А.Ю.,</a:t>
                      </a:r>
                      <a:r>
                        <a:rPr lang="en-US" sz="105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</a:t>
                      </a:r>
                      <a:r>
                        <a:rPr lang="ru-RU" sz="105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Санаа</a:t>
                      </a:r>
                      <a:r>
                        <a:rPr lang="ru-RU" sz="105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Ч.С.,</a:t>
                      </a:r>
                      <a:r>
                        <a:rPr lang="en-US" sz="105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</a:t>
                      </a:r>
                      <a:r>
                        <a:rPr lang="ru-RU" sz="105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Шожап</a:t>
                      </a:r>
                      <a:r>
                        <a:rPr lang="ru-RU" sz="105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М.В.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ноябрь 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extLst>
                  <a:ext uri="{0D108BD9-81ED-4DB2-BD59-A6C34878D82A}">
                    <a16:rowId xmlns:a16="http://schemas.microsoft.com/office/drawing/2014/main" val="3512436725"/>
                  </a:ext>
                </a:extLst>
              </a:tr>
              <a:tr h="734258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ШМО математики , физики и ИКТ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Саая</a:t>
                      </a:r>
                      <a:r>
                        <a:rPr lang="ru-RU" sz="105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Ч-С.А., </a:t>
                      </a:r>
                      <a:r>
                        <a:rPr lang="ru-RU" sz="1050" b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Сюрюн</a:t>
                      </a:r>
                      <a:r>
                        <a:rPr lang="ru-RU" sz="105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А.А.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февраль апрель-физика, ИКТ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extLst>
                  <a:ext uri="{0D108BD9-81ED-4DB2-BD59-A6C34878D82A}">
                    <a16:rowId xmlns:a16="http://schemas.microsoft.com/office/drawing/2014/main" val="2167788970"/>
                  </a:ext>
                </a:extLst>
              </a:tr>
              <a:tr h="369664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ШМО истории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Дыртык</a:t>
                      </a:r>
                      <a:r>
                        <a:rPr lang="ru-RU" sz="105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Д.Ч., </a:t>
                      </a:r>
                      <a:r>
                        <a:rPr lang="ru-RU" sz="1050" b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Ховалыг</a:t>
                      </a:r>
                      <a:r>
                        <a:rPr lang="ru-RU" sz="105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Ш.Б-Б.,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январь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extLst>
                  <a:ext uri="{0D108BD9-81ED-4DB2-BD59-A6C34878D82A}">
                    <a16:rowId xmlns:a16="http://schemas.microsoft.com/office/drawing/2014/main" val="2593544965"/>
                  </a:ext>
                </a:extLst>
              </a:tr>
              <a:tr h="25150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ШМО английского языка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u-RU" sz="105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апрель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extLst>
                  <a:ext uri="{0D108BD9-81ED-4DB2-BD59-A6C34878D82A}">
                    <a16:rowId xmlns:a16="http://schemas.microsoft.com/office/drawing/2014/main" val="959199297"/>
                  </a:ext>
                </a:extLst>
              </a:tr>
              <a:tr h="369664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ШМО биогеохим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ХСР, ХАД, Х С.С., Х А-Х А.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март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extLst>
                  <a:ext uri="{0D108BD9-81ED-4DB2-BD59-A6C34878D82A}">
                    <a16:rowId xmlns:a16="http://schemas.microsoft.com/office/drawing/2014/main" val="2391768769"/>
                  </a:ext>
                </a:extLst>
              </a:tr>
              <a:tr h="324669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ШМО физ-ры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extLst>
                  <a:ext uri="{0D108BD9-81ED-4DB2-BD59-A6C34878D82A}">
                    <a16:rowId xmlns:a16="http://schemas.microsoft.com/office/drawing/2014/main" val="352528448"/>
                  </a:ext>
                </a:extLst>
              </a:tr>
              <a:tr h="352303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ШМО технологии и музыки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Мортуй-оол О.Г.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extLst>
                  <a:ext uri="{0D108BD9-81ED-4DB2-BD59-A6C34878D82A}">
                    <a16:rowId xmlns:a16="http://schemas.microsoft.com/office/drawing/2014/main" val="3613536608"/>
                  </a:ext>
                </a:extLst>
              </a:tr>
              <a:tr h="25150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ШМО социальной службы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октябрь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extLst>
                  <a:ext uri="{0D108BD9-81ED-4DB2-BD59-A6C34878D82A}">
                    <a16:rowId xmlns:a16="http://schemas.microsoft.com/office/drawing/2014/main" val="1007199922"/>
                  </a:ext>
                </a:extLst>
              </a:tr>
              <a:tr h="373783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ШМО дополнительного образова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Донгак Д.Э, Сандаш Н.М.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</a:t>
                      </a:r>
                      <a:endParaRPr lang="ru-RU" sz="105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extLst>
                  <a:ext uri="{0D108BD9-81ED-4DB2-BD59-A6C34878D82A}">
                    <a16:rowId xmlns:a16="http://schemas.microsoft.com/office/drawing/2014/main" val="1652889995"/>
                  </a:ext>
                </a:extLst>
              </a:tr>
              <a:tr h="21793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extLst>
                  <a:ext uri="{0D108BD9-81ED-4DB2-BD59-A6C34878D82A}">
                    <a16:rowId xmlns:a16="http://schemas.microsoft.com/office/drawing/2014/main" val="1452544195"/>
                  </a:ext>
                </a:extLst>
              </a:tr>
              <a:tr h="248427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51" marR="4451" marT="4451" marB="0" anchor="b"/>
                </a:tc>
                <a:extLst>
                  <a:ext uri="{0D108BD9-81ED-4DB2-BD59-A6C34878D82A}">
                    <a16:rowId xmlns:a16="http://schemas.microsoft.com/office/drawing/2014/main" val="38417234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2855986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5333</TotalTime>
  <Words>1043</Words>
  <Application>Microsoft Office PowerPoint</Application>
  <PresentationFormat>Экран (4:3)</PresentationFormat>
  <Paragraphs>412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Century Gothic</vt:lpstr>
      <vt:lpstr>Times New Roman</vt:lpstr>
      <vt:lpstr>Wingdings 2</vt:lpstr>
      <vt:lpstr>Wingdings 3</vt:lpstr>
      <vt:lpstr>Сектор</vt:lpstr>
      <vt:lpstr>Анализ научно-методической работы </vt:lpstr>
      <vt:lpstr>       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Функциональная Модель  методической работы школы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Alena_TAV</dc:creator>
  <cp:lastModifiedBy>Пользователь</cp:lastModifiedBy>
  <cp:revision>247</cp:revision>
  <cp:lastPrinted>2022-01-13T04:47:13Z</cp:lastPrinted>
  <dcterms:created xsi:type="dcterms:W3CDTF">1601-01-01T00:00:00Z</dcterms:created>
  <dcterms:modified xsi:type="dcterms:W3CDTF">2022-01-18T03:22:55Z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