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73" r:id="rId6"/>
    <p:sldId id="274" r:id="rId7"/>
    <p:sldId id="275" r:id="rId8"/>
    <p:sldId id="259" r:id="rId9"/>
    <p:sldId id="278" r:id="rId10"/>
    <p:sldId id="276" r:id="rId11"/>
    <p:sldId id="271" r:id="rId12"/>
    <p:sldId id="272" r:id="rId13"/>
    <p:sldId id="27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4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3A1740-845E-4A0E-8939-2FDC87AE01B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E6496E-D38F-4D16-9F21-7873A4F2E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izminutka.ru/wp-content/uploads/26125711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bogorodskoe43.ru/lastnews/page/40/" TargetMode="External"/><Relationship Id="rId13" Type="http://schemas.openxmlformats.org/officeDocument/2006/relationships/hyperlink" Target="http://real-vin.com/2013-02-19-16-19-52" TargetMode="External"/><Relationship Id="rId3" Type="http://schemas.openxmlformats.org/officeDocument/2006/relationships/hyperlink" Target="http://pechky.ru/page/7/" TargetMode="External"/><Relationship Id="rId7" Type="http://schemas.openxmlformats.org/officeDocument/2006/relationships/hyperlink" Target="http://www.gorodche.ru/business/news/47757/" TargetMode="External"/><Relationship Id="rId12" Type="http://schemas.openxmlformats.org/officeDocument/2006/relationships/hyperlink" Target="http://tulagimnazia3.ucoz.ru/index/ostorozhno_gaz/0-82" TargetMode="External"/><Relationship Id="rId2" Type="http://schemas.openxmlformats.org/officeDocument/2006/relationships/hyperlink" Target="http://www.zercalo.org/news/5910-chetyrekhletnij-malchik-otravilsya-ugarnym-gazom-v-nizhegorodskoj-oblas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tava.to/news/1615/" TargetMode="External"/><Relationship Id="rId11" Type="http://schemas.openxmlformats.org/officeDocument/2006/relationships/hyperlink" Target="http://school-59.ucoz.com/index/ostorozhno_gaz/0-31" TargetMode="External"/><Relationship Id="rId5" Type="http://schemas.openxmlformats.org/officeDocument/2006/relationships/hyperlink" Target="http://zwezda.perm.ru/newspaper/?pub=4604" TargetMode="External"/><Relationship Id="rId10" Type="http://schemas.openxmlformats.org/officeDocument/2006/relationships/hyperlink" Target="http://www.gorodkovrov.ru/topic/officially/ostorozhno-gaz-.html" TargetMode="External"/><Relationship Id="rId4" Type="http://schemas.openxmlformats.org/officeDocument/2006/relationships/hyperlink" Target="http://blogobane.ru/otravlenie-ugarnyim-gazom-ili-kak-ugorayut-v-bane/" TargetMode="External"/><Relationship Id="rId9" Type="http://schemas.openxmlformats.org/officeDocument/2006/relationships/hyperlink" Target="http://www.etm.ru/cat/nn/244045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izminutka.ru/wp-content/uploads/4095@50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О</a:t>
            </a:r>
            <a:r>
              <a:rPr lang="ru-RU" dirty="0" smtClean="0"/>
              <a:t>сторожно угарный газ!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929066"/>
            <a:ext cx="5114778" cy="192882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000" b="1" dirty="0" smtClean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 err="1" smtClean="0"/>
              <a:t>Исмаилова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Наталья </a:t>
            </a:r>
            <a:r>
              <a:rPr lang="ru-RU" sz="2000" b="1" dirty="0" err="1" smtClean="0"/>
              <a:t>Усеиновна</a:t>
            </a:r>
            <a:r>
              <a:rPr lang="ru-RU" sz="2000" dirty="0" smtClean="0"/>
              <a:t>                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/>
              <a:t>учитель русского языка и литературы                      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/>
              <a:t>КГУ ОСШ  им. Т. </a:t>
            </a:r>
            <a:r>
              <a:rPr lang="ru-RU" sz="2000" dirty="0" err="1" smtClean="0"/>
              <a:t>Аубакирова</a:t>
            </a:r>
            <a:r>
              <a:rPr lang="ru-RU" sz="2000" dirty="0" smtClean="0"/>
              <a:t>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/>
              <a:t>с. </a:t>
            </a:r>
            <a:r>
              <a:rPr lang="ru-RU" sz="2000" dirty="0" err="1" smtClean="0"/>
              <a:t>Игилик</a:t>
            </a:r>
            <a:r>
              <a:rPr lang="ru-RU" sz="2000" dirty="0" smtClean="0"/>
              <a:t>, </a:t>
            </a:r>
            <a:r>
              <a:rPr lang="ru-RU" sz="2000" dirty="0" err="1" smtClean="0"/>
              <a:t>Мактааральского</a:t>
            </a:r>
            <a:r>
              <a:rPr lang="ru-RU" sz="2000" dirty="0" smtClean="0"/>
              <a:t> района                         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/>
              <a:t>Южно-Казахстанской области</a:t>
            </a:r>
          </a:p>
          <a:p>
            <a:endParaRPr lang="ru-RU" dirty="0"/>
          </a:p>
        </p:txBody>
      </p:sp>
      <p:pic>
        <p:nvPicPr>
          <p:cNvPr id="4" name="Содержимое 4" descr="2013_7_ugarn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213286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Отравление угарным газом классный час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778674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ata_34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3521075" cy="3500462"/>
          </a:xfrm>
        </p:spPr>
      </p:pic>
      <p:pic>
        <p:nvPicPr>
          <p:cNvPr id="8" name="Содержимое 7" descr="phot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143116"/>
            <a:ext cx="3786214" cy="34290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pkeJC28_539f1504f7c0797ca7696f6b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43446"/>
            <a:ext cx="3521075" cy="2639470"/>
          </a:xfrm>
        </p:spPr>
      </p:pic>
      <p:pic>
        <p:nvPicPr>
          <p:cNvPr id="6" name="Содержимое 5" descr="1423664490_htmlima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500306"/>
            <a:ext cx="3521075" cy="271464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Ugarnyiy-gaz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7429552" cy="578647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715304" cy="4846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Самые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распространенные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источники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-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это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масляные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печи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дровяная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печь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приборы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водонагреватели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двигатели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выбрасывающие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выхлопные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газы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Трещины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печах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забитый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дымоход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заблокированные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трубы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могут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привести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к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тому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что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достигнет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жилых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помещений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ru-RU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	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Недостаточный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доступ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свежего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воздуха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к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печи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может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способствовать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скоплению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доме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ru-RU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	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Тесные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конструкции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домов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также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увеличивают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риск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поскольку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они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обеспечивают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свободную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вентиляцию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чаще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подвергаются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спящие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люди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дети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оставленные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без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присмотра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а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также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люди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находящиеся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состоянии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алкогольного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наркотического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опьянения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Часто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происходит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время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пожара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Причины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отравления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бытовым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Чаще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всего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возникает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результате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неправильной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эксплуатации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газовых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и/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отопительных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приборов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ru-RU" dirty="0"/>
          </a:p>
        </p:txBody>
      </p:sp>
      <p:pic>
        <p:nvPicPr>
          <p:cNvPr id="5" name="Содержимое 4" descr="2013_7_ugarni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300" y="2324471"/>
            <a:ext cx="3521075" cy="307742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Первая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помощь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при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отравлении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бытовым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Сразу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после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появления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симптомов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немедленно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выйдите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свежий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воздух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вызовите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«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Скорую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помощь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».</a:t>
            </a:r>
            <a:endParaRPr lang="en-US" sz="2800" dirty="0" smtClean="0">
              <a:solidFill>
                <a:srgbClr val="31286F"/>
              </a:solidFill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 algn="just"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ru-RU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	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Почувствовав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запах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-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проверьте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выключено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газовое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оборудование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откройте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окна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коем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случае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зажигайте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свет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огонь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-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это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может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спровоцировать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взрыв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en-US" sz="2800" dirty="0" smtClean="0">
              <a:solidFill>
                <a:srgbClr val="31286F"/>
              </a:solidFill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Выйдя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улицу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вызовите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пожарную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службу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аварийную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газовую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службу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Если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вы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оказываете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помощь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пострадавшему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от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4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отравления</a:t>
            </a:r>
            <a:r>
              <a:rPr lang="en-US" sz="24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Убедитесь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что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у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вас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есть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поддержка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(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кто-то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ждет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вас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наулице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готов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помочь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вам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) -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войдя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загазованное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помещение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можете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сами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стать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жертвой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en-US" sz="2800" dirty="0" smtClean="0">
              <a:solidFill>
                <a:srgbClr val="31286F"/>
              </a:solidFill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 algn="just"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8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-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Войдя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помещение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где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находится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пострадавший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-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откройте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окна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двери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зажигайте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свет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огонь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en-US" sz="2800" dirty="0" smtClean="0">
              <a:solidFill>
                <a:srgbClr val="31286F"/>
              </a:solidFill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 algn="just"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8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-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Если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пострадавший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сознании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его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необходимо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уложить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обеспечить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покой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непрерывный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доступ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свежего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воздуха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(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обмахивать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газетой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включить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вентилятор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кондиционер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).</a:t>
            </a:r>
            <a:endParaRPr lang="en-US" sz="2800" dirty="0" smtClean="0">
              <a:solidFill>
                <a:srgbClr val="31286F"/>
              </a:solidFill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4" indent="168275" algn="just">
              <a:tabLst>
                <a:tab pos="904875" algn="l"/>
              </a:tabLst>
            </a:pPr>
            <a:r>
              <a:rPr lang="en-US" sz="11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-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Если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пострадавший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без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сознания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необходимо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немедленно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начать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закрытый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массаж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сердца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искусственное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дыхание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до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приезда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«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Скорой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помощи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»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до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прихода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000" dirty="0" err="1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сознание</a:t>
            </a:r>
            <a:r>
              <a:rPr lang="en-US" sz="2000" dirty="0" smtClean="0">
                <a:solidFill>
                  <a:srgbClr val="290082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</a:p>
          <a:p>
            <a:pPr indent="168275" algn="just">
              <a:tabLst>
                <a:tab pos="904875" algn="l"/>
              </a:tabLst>
            </a:pPr>
            <a:r>
              <a:rPr lang="en-US" sz="20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-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Постарайтесь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как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можно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быстрее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вывести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пострадавшего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улицу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немедленно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вызовите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«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Скорую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помощь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».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3286147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0c5e0e2e00b0ef916c7aa1b4b9c39b2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6929486" cy="55991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9416"/>
            <a:ext cx="7072362" cy="446279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Помните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что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во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время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выноса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пострадавшего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из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места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, в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котором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находится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опасная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концентрация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угарного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газа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, в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первую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очередь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нужно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обезопасить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себя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чтобы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не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отравиться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тоже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Для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этого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нужно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действовать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быстро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дышать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через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носовой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платок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марлю</a:t>
            </a:r>
            <a:r>
              <a:rPr lang="en-US" sz="2800" dirty="0" smtClean="0">
                <a:solidFill>
                  <a:srgbClr val="D90B00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 smtClean="0">
                <a:hlinkClick r:id="rId2"/>
              </a:rPr>
              <a:t>http://www.zercalo.org/news/5910-chetyrekhletnij-malchik-otravilsya-ugarnym-gazom-v-nizhegorodskoj-oblasti</a:t>
            </a:r>
            <a:endParaRPr lang="ru-RU" sz="2100" dirty="0" smtClean="0"/>
          </a:p>
          <a:p>
            <a:r>
              <a:rPr lang="en-US" sz="2100" dirty="0" smtClean="0">
                <a:hlinkClick r:id="rId3"/>
              </a:rPr>
              <a:t>http://pechky.ru/page/7/</a:t>
            </a:r>
            <a:endParaRPr lang="ru-RU" sz="2100" dirty="0" smtClean="0"/>
          </a:p>
          <a:p>
            <a:r>
              <a:rPr lang="en-US" sz="2100" dirty="0" smtClean="0">
                <a:hlinkClick r:id="rId4"/>
              </a:rPr>
              <a:t>http://blogobane.ru/otravlenie-ugarnyim-gazom-ili-kak-ugorayut-v-bane/</a:t>
            </a:r>
            <a:endParaRPr lang="ru-RU" sz="2100" dirty="0" smtClean="0"/>
          </a:p>
          <a:p>
            <a:r>
              <a:rPr lang="en-US" sz="2100" dirty="0" smtClean="0">
                <a:hlinkClick r:id="rId5"/>
              </a:rPr>
              <a:t>http://zwezda.perm.ru/newspaper/?pub=4604</a:t>
            </a:r>
            <a:endParaRPr lang="ru-RU" sz="2100" dirty="0" smtClean="0"/>
          </a:p>
          <a:p>
            <a:r>
              <a:rPr lang="en-US" sz="2100" dirty="0" smtClean="0">
                <a:hlinkClick r:id="rId6"/>
              </a:rPr>
              <a:t>http://poltava.to/news/1615/</a:t>
            </a:r>
            <a:endParaRPr lang="ru-RU" sz="2100" dirty="0" smtClean="0"/>
          </a:p>
          <a:p>
            <a:r>
              <a:rPr lang="en-US" sz="2100" dirty="0" smtClean="0">
                <a:hlinkClick r:id="rId7"/>
              </a:rPr>
              <a:t>http://www.gorodche.ru/business/news/47757/</a:t>
            </a:r>
            <a:endParaRPr lang="ru-RU" sz="2100" dirty="0" smtClean="0"/>
          </a:p>
          <a:p>
            <a:r>
              <a:rPr lang="en-US" sz="2100" dirty="0" smtClean="0">
                <a:hlinkClick r:id="rId8"/>
              </a:rPr>
              <a:t>http://novovremya.ru/?action=view&amp;id=7941&amp;module=articles&amp;rubric=81</a:t>
            </a:r>
            <a:endParaRPr lang="ru-RU" sz="2100" dirty="0" smtClean="0">
              <a:hlinkClick r:id="rId8"/>
            </a:endParaRPr>
          </a:p>
          <a:p>
            <a:r>
              <a:rPr lang="en-US" sz="2100" dirty="0" smtClean="0">
                <a:hlinkClick r:id="rId8"/>
              </a:rPr>
              <a:t>http://bogorodskoe43.ru/lastnews/page/40/</a:t>
            </a:r>
            <a:endParaRPr lang="ru-RU" sz="2100" dirty="0" smtClean="0"/>
          </a:p>
          <a:p>
            <a:r>
              <a:rPr lang="en-US" sz="2100" dirty="0" smtClean="0">
                <a:hlinkClick r:id="rId9"/>
              </a:rPr>
              <a:t>http://www.etm.ru/cat/nn/2440452/</a:t>
            </a:r>
            <a:endParaRPr lang="en-US" sz="2100" dirty="0" smtClean="0"/>
          </a:p>
          <a:p>
            <a:r>
              <a:rPr lang="en-US" sz="2100" dirty="0" smtClean="0">
                <a:hlinkClick r:id="rId10"/>
              </a:rPr>
              <a:t>http://www.gorodkovrov.ru/topic/officially/ostorozhno-gaz-.html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>
                <a:hlinkClick r:id="rId11"/>
              </a:rPr>
              <a:t>http://school-59.ucoz.com/index/ostorozhno_gaz/0-31</a:t>
            </a:r>
            <a:endParaRPr lang="en-US" sz="2100" dirty="0" smtClean="0"/>
          </a:p>
          <a:p>
            <a:r>
              <a:rPr lang="en-US" sz="2100" dirty="0" smtClean="0">
                <a:hlinkClick r:id="rId12"/>
              </a:rPr>
              <a:t>http://tulagimnazia3.ucoz.ru/index/ostorozhno_gaz/0-82</a:t>
            </a:r>
            <a:endParaRPr lang="en-US" sz="2100" dirty="0" smtClean="0"/>
          </a:p>
          <a:p>
            <a:r>
              <a:rPr lang="en-US" sz="2100" dirty="0" smtClean="0">
                <a:hlinkClick r:id="rId13"/>
              </a:rPr>
              <a:t>http://real-vin.com/2013-02-19-16-19-52</a:t>
            </a:r>
            <a:endParaRPr lang="ru-RU" sz="2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36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Угарный</a:t>
            </a:r>
            <a:r>
              <a:rPr lang="en-US" sz="36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36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(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окись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углерода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СО)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имеет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цвета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вкуса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запаха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образуется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время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неполного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сгорания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различных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веществ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содержащих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углерод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является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токсичным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компонентом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выхлопных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Чаще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всего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возникает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из-за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неправильного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использования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печей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котлов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растопке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которых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используется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каменный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уголь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en-US" sz="16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 algn="just"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ru-RU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	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Поскольку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совершенно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имеет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запаха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может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произойти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очень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незаметно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содержании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0,08% СО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вдыхаемом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воздухе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человек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чувствует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головную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боль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удушье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повышении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концентрации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СО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0,32%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возникает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паралич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потеря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сознания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(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смерть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наступает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через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30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минут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).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концентрации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выше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1,2%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сознание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теряется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после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2-3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вдохов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человек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умирает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менее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чем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через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3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минуты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en-US" sz="16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Природный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также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бесцветен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имеет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запаха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Для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повышения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безопасности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эксплуатации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газовых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приборов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природный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добавляют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небольшое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количество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других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газов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обладающих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резким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неприятным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запахом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При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попадании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организм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человека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или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бытовой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газ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заменяют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кислород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крови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вызывают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8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удушение</a:t>
            </a:r>
            <a:r>
              <a:rPr lang="en-US" sz="28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cd0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7643866" cy="62420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7500990" cy="62151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7429552" cy="60722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Симптомы</a:t>
            </a:r>
            <a:r>
              <a:rPr lang="en-US" sz="20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0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признаки</a:t>
            </a:r>
            <a:r>
              <a:rPr lang="en-US" sz="20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отравления</a:t>
            </a:r>
            <a:r>
              <a:rPr lang="en-US" sz="20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угарным</a:t>
            </a:r>
            <a:r>
              <a:rPr lang="en-US" sz="20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и </a:t>
            </a:r>
            <a:r>
              <a:rPr lang="en-US" sz="20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бытовым</a:t>
            </a:r>
            <a:r>
              <a:rPr lang="en-US" sz="20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газом</a:t>
            </a:r>
            <a:r>
              <a:rPr lang="en-US" sz="2000" dirty="0" smtClean="0">
                <a:solidFill>
                  <a:srgbClr val="31286F"/>
                </a:solidFill>
                <a:latin typeface="Helvetica Neue Bold Condensed" charset="0"/>
                <a:cs typeface="Arial" pitchFamily="34" charset="0"/>
                <a:sym typeface="Helvetica Neue Bold Condensed" charset="0"/>
              </a:rPr>
              <a:t>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Тупая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головная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боль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(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наиболее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ранний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симптом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)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Головокружение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,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шум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ушах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Боли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в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груди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Мышечная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слабость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Спутанность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сознания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Раздражительность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Нарушение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координации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Потеря</a:t>
            </a:r>
            <a:r>
              <a:rPr lang="en-US" sz="2000" dirty="0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 </a:t>
            </a: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сознания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pPr>
              <a:tabLst>
                <a:tab pos="889000" algn="l"/>
                <a:tab pos="898525" algn="l"/>
                <a:tab pos="904875" algn="l"/>
              </a:tabLst>
              <a:defRPr/>
            </a:pPr>
            <a:r>
              <a:rPr lang="en-US" sz="2000" dirty="0" err="1" smtClean="0">
                <a:latin typeface="Helvetica Neue Bold Condensed" charset="0"/>
                <a:cs typeface="Arial" pitchFamily="34" charset="0"/>
                <a:sym typeface="Helvetica Neue Bold Condensed" charset="0"/>
              </a:rPr>
              <a:t>Судороги</a:t>
            </a:r>
            <a:endParaRPr lang="en-US" sz="1200" dirty="0" smtClean="0">
              <a:latin typeface="Helvetica Neue Bold Condensed" charset="0"/>
              <a:cs typeface="Arial" pitchFamily="34" charset="0"/>
              <a:sym typeface="Helvetica Neue Bold Condensed" charset="0"/>
            </a:endParaRPr>
          </a:p>
          <a:p>
            <a:endParaRPr lang="ru-RU" sz="2000" dirty="0"/>
          </a:p>
        </p:txBody>
      </p:sp>
      <p:pic>
        <p:nvPicPr>
          <p:cNvPr id="5" name="Содержимое 4" descr="классный час &quot;Угарный газ&quot;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85926"/>
            <a:ext cx="3714776" cy="31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g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7572428" cy="62151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534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Осторожно угарный газ!</vt:lpstr>
      <vt:lpstr>Слайд 2</vt:lpstr>
      <vt:lpstr>Слайд 3</vt:lpstr>
      <vt:lpstr>Слайд 4</vt:lpstr>
      <vt:lpstr>Слайд 5</vt:lpstr>
      <vt:lpstr>Слайд 6</vt:lpstr>
      <vt:lpstr>Слайд 7</vt:lpstr>
      <vt:lpstr>Симптомы и признаки отравления угарным и бытовым газом: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Причины отравления угарным или бытовым газом</vt:lpstr>
      <vt:lpstr>Первая помощь при отравлении угарным или бытовым газом</vt:lpstr>
      <vt:lpstr>Если вы оказываете помощь пострадавшему от отравления:</vt:lpstr>
      <vt:lpstr>Слайд 19</vt:lpstr>
      <vt:lpstr>Слайд 20</vt:lpstr>
      <vt:lpstr>Интернет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 угарный газ!</dc:title>
  <dc:creator>XTreme.ws</dc:creator>
  <cp:lastModifiedBy>XTreme.ws</cp:lastModifiedBy>
  <cp:revision>8</cp:revision>
  <dcterms:created xsi:type="dcterms:W3CDTF">2016-02-05T14:33:00Z</dcterms:created>
  <dcterms:modified xsi:type="dcterms:W3CDTF">2016-02-05T15:37:12Z</dcterms:modified>
</cp:coreProperties>
</file>