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0" r:id="rId3"/>
    <p:sldId id="293" r:id="rId4"/>
    <p:sldId id="289" r:id="rId5"/>
    <p:sldId id="263" r:id="rId6"/>
    <p:sldId id="292" r:id="rId7"/>
    <p:sldId id="295" r:id="rId8"/>
    <p:sldId id="296" r:id="rId9"/>
    <p:sldId id="297" r:id="rId10"/>
    <p:sldId id="281" r:id="rId11"/>
    <p:sldId id="282" r:id="rId12"/>
    <p:sldId id="291" r:id="rId13"/>
    <p:sldId id="29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10" d="100"/>
          <a:sy n="110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0D952-CD5C-4F0E-BE04-9788DC0418AD}" type="datetimeFigureOut">
              <a:rPr lang="ru-RU" smtClean="0"/>
              <a:pPr/>
              <a:t>ср 26.04.23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__________Microsoft_Excel1.xls"/><Relationship Id="rId7" Type="http://schemas.openxmlformats.org/officeDocument/2006/relationships/oleObject" Target="../embeddings/__________Microsoft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__________Microsoft_Excel2.xls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oleObject" Target="../embeddings/__________Microsoft_Excel4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-36512" y="5013176"/>
            <a:ext cx="8542348" cy="6858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«Сетевое наставничество</a:t>
            </a:r>
            <a:r>
              <a:rPr lang="ru-RU" sz="5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56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2400" i="1" dirty="0" smtClean="0"/>
          </a:p>
        </p:txBody>
      </p:sp>
      <p:pic>
        <p:nvPicPr>
          <p:cNvPr id="922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10432"/>
          <a:stretch>
            <a:fillRect/>
          </a:stretch>
        </p:blipFill>
        <p:spPr bwMode="auto">
          <a:xfrm>
            <a:off x="186489" y="192765"/>
            <a:ext cx="488323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-36513" y="342900"/>
            <a:ext cx="5329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                                                          «Средняя общеобразовательная школа</a:t>
            </a:r>
          </a:p>
          <a:p>
            <a:pPr algn="ctr" eaLnBrk="1" hangingPunct="1"/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№18 имени первого министра просвещения Тувинской Народной Республики</a:t>
            </a:r>
          </a:p>
          <a:p>
            <a:pPr algn="ctr" eaLnBrk="1" hangingPunct="1"/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Лопсана-Кендена </a:t>
            </a:r>
            <a:r>
              <a:rPr lang="ru-RU" alt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Ооржака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Мижита-Доржуевича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Кызыла Республики Тыва</a:t>
            </a:r>
          </a:p>
        </p:txBody>
      </p:sp>
      <p:pic>
        <p:nvPicPr>
          <p:cNvPr id="7" name="Picture 2" descr="C:\Users\User\Pictures\IMG_20230214_094755.jpg"/>
          <p:cNvPicPr>
            <a:picLocks noChangeAspect="1" noChangeArrowheads="1"/>
          </p:cNvPicPr>
          <p:nvPr/>
        </p:nvPicPr>
        <p:blipFill rotWithShape="1">
          <a:blip r:embed="rId3" cstate="print"/>
          <a:srcRect l="17746" r="4822" b="28023"/>
          <a:stretch/>
        </p:blipFill>
        <p:spPr bwMode="auto">
          <a:xfrm>
            <a:off x="5148064" y="188640"/>
            <a:ext cx="3781415" cy="44681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37621"/>
            <a:ext cx="93247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ХОВАЛЫГ БУЯНМАА ВЛАДИМИРОВНА,                         учитель-наставник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algn="ctr"/>
            <a:endParaRPr lang="ru-RU" b="1" dirty="0" smtClean="0">
              <a:solidFill>
                <a:srgbClr val="8064A2"/>
              </a:solidFill>
              <a:latin typeface="Monotype Corsiv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3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338437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 этап -основной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(проектировочный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(2-3-й годы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Процесс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развития профессиональных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уме-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накопления опыта, поиска лучших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ме-тодов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приемов работы с детьми,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формиро-вания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своего стиля в работе, авторитета среди детей, родителей, коллег.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этап 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контрольно-оценочный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4-5-й год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Складывается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система работы, имеются собственные разработки.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Учитель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внедряет в свою работу новые технологии.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459"/>
            <a:ext cx="4711959" cy="2650477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848463" cy="2886347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5961"/>
            <a:ext cx="2952328" cy="2223472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69462"/>
            <a:ext cx="4334239" cy="32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РЕЗУЛЬТАТИВНОСТЬ ПРОФЕССИОНАЛЬНОЙ ПЕДАГОГИЧЕСКОЙ ДЕЯТЕЛЬНОСТИ 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ДОСТИГНУТЫЕ ЭФФЕКТЫ</a:t>
            </a:r>
            <a:endParaRPr lang="ru-RU" sz="2400" dirty="0"/>
          </a:p>
        </p:txBody>
      </p:sp>
      <p:graphicFrame>
        <p:nvGraphicFramePr>
          <p:cNvPr id="24579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417513" y="1290638"/>
          <a:ext cx="629285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6297714" imgH="2621507" progId="Excel.Chart.8">
                  <p:embed/>
                </p:oleObj>
              </mc:Choice>
              <mc:Fallback>
                <p:oleObj r:id="rId3" imgW="6297714" imgH="26215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290638"/>
                        <a:ext cx="6292850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Содержимое 5"/>
          <p:cNvGraphicFramePr>
            <a:graphicFrameLocks/>
          </p:cNvGraphicFramePr>
          <p:nvPr/>
        </p:nvGraphicFramePr>
        <p:xfrm>
          <a:off x="-50800" y="3306763"/>
          <a:ext cx="38100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810330" imgH="3487214" progId="Excel.Chart.8">
                  <p:embed/>
                </p:oleObj>
              </mc:Choice>
              <mc:Fallback>
                <p:oleObj r:id="rId5" imgW="3810330" imgH="34872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3306763"/>
                        <a:ext cx="38100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Содержимое 5"/>
          <p:cNvGraphicFramePr>
            <a:graphicFrameLocks/>
          </p:cNvGraphicFramePr>
          <p:nvPr/>
        </p:nvGraphicFramePr>
        <p:xfrm>
          <a:off x="4808538" y="1290638"/>
          <a:ext cx="39179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3920068" imgH="2694666" progId="Excel.Chart.8">
                  <p:embed/>
                </p:oleObj>
              </mc:Choice>
              <mc:Fallback>
                <p:oleObj r:id="rId7" imgW="3920068" imgH="26946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290638"/>
                        <a:ext cx="39179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684213" y="3500438"/>
            <a:ext cx="25193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2012-13 учебный год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6588125" y="3500438"/>
            <a:ext cx="2339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2013-14 учебный год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684213" y="6381750"/>
            <a:ext cx="2122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2014-15 учебный год</a:t>
            </a:r>
            <a:endParaRPr lang="ru-RU" altLang="ru-R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5" name="Содержимое 7"/>
          <p:cNvGraphicFramePr>
            <a:graphicFrameLocks/>
          </p:cNvGraphicFramePr>
          <p:nvPr/>
        </p:nvGraphicFramePr>
        <p:xfrm>
          <a:off x="3081338" y="4025900"/>
          <a:ext cx="5718175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9" imgW="5718544" imgH="2725148" progId="Excel.Chart.8">
                  <p:embed/>
                </p:oleObj>
              </mc:Choice>
              <mc:Fallback>
                <p:oleObj r:id="rId9" imgW="5718544" imgH="27251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025900"/>
                        <a:ext cx="5718175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474720"/>
          </a:xfrm>
        </p:spPr>
        <p:txBody>
          <a:bodyPr>
            <a:normAutofit lnSpcReduction="10000"/>
          </a:bodyPr>
          <a:lstStyle/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Таким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образом, система работы с 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моло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-дым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педагогом способствует: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адаптации молодого педагога к новым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ус-</a:t>
            </a:r>
            <a:r>
              <a:rPr lang="ru-RU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ловиям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труда;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формированию его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заинтересованности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 работе;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получению положительных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результатов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развитию педагогического потенциала;</a:t>
            </a:r>
          </a:p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созданию педагогической среды, в которой молодой педагог найдет себя и будет принят и востребован.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857628"/>
            <a:ext cx="30243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00042"/>
            <a:ext cx="5256584" cy="5305222"/>
          </a:xfrm>
        </p:spPr>
        <p:txBody>
          <a:bodyPr/>
          <a:lstStyle/>
          <a:p>
            <a:pPr algn="l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Ховалыг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Буянмаа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Владимировна, 1976 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образование высшее, ХГУ  2008 г.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2021 года являюсь наставником молодых специалистов нашей школы, оказываю методическую и практическую помощь в становлении молодых педагогов, посещаю уроки, анализирую их, делюсь своими наработками. 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Педагогический стаж работы более 27 лет.   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Награды:      Благодарственное письмо Хурала Правителей города Кызыла РТ 2023 года.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Благодарственное письмо Министерства Просвещения РФ в 2022 г.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834" y="776388"/>
            <a:ext cx="3677102" cy="49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43702" y="1443841"/>
            <a:ext cx="214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792"/>
          <a:stretch/>
        </p:blipFill>
        <p:spPr>
          <a:xfrm>
            <a:off x="395536" y="476673"/>
            <a:ext cx="3816424" cy="56604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t="5518" r="8523" b="6201"/>
          <a:stretch/>
        </p:blipFill>
        <p:spPr>
          <a:xfrm>
            <a:off x="4860032" y="476672"/>
            <a:ext cx="403244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1657"/>
            <a:ext cx="6120680" cy="10972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Молодой педагог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>
                <a:solidFill>
                  <a:srgbClr val="7030A0"/>
                </a:solidFill>
              </a:rPr>
              <a:t>Куулар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Ханды</a:t>
            </a:r>
            <a:r>
              <a:rPr lang="ru-RU" sz="2400" dirty="0" smtClean="0">
                <a:solidFill>
                  <a:srgbClr val="7030A0"/>
                </a:solidFill>
              </a:rPr>
              <a:t> Семеновна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30" y="4859846"/>
            <a:ext cx="37136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Начала работать с 2021 года (студент 5 курса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ТывГУ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1560" y="1124745"/>
            <a:ext cx="3384881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24746"/>
            <a:ext cx="4440798" cy="3692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4875724"/>
            <a:ext cx="4320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Окончила  ТГУ в 2022 году по специальности: «Начальное образование».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7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525" y="548681"/>
            <a:ext cx="7805441" cy="672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/>
              <a:t>создание организационно-методических условий для успешной адаптации молодого специалиста в условиях современной школы и организация помощи по воспитательной работе с классным коллективом.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ru-RU" dirty="0" smtClean="0"/>
              <a:t>- помощь адаптироваться молодому учителю в коллективе;</a:t>
            </a:r>
          </a:p>
          <a:p>
            <a:r>
              <a:rPr lang="ru-RU" dirty="0" smtClean="0"/>
              <a:t>- определить уровень его профессиональной подготовки сотрудничества;</a:t>
            </a:r>
          </a:p>
          <a:p>
            <a:r>
              <a:rPr lang="ru-RU" dirty="0" smtClean="0"/>
              <a:t>- выявить затруднения в педагогической практике и оказать методическую помощь;</a:t>
            </a:r>
          </a:p>
          <a:p>
            <a:r>
              <a:rPr lang="ru-RU" dirty="0" smtClean="0"/>
              <a:t>- создать условия для развития профессиональных навыков молодого педагога, в том числе навыков применения различных средств, форм обучения и воспитания, психологии общения со школьниками и родителями;</a:t>
            </a:r>
          </a:p>
          <a:p>
            <a:r>
              <a:rPr lang="ru-RU" dirty="0" smtClean="0"/>
              <a:t>- развивать потребности у молодого педагога к самообразованию и профессиональному самосовершенствованию.</a:t>
            </a:r>
          </a:p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lvl="0" algn="just"/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pPr lvl="0" algn="just"/>
            <a:endParaRPr lang="ru-RU" b="1" dirty="0" smtClean="0">
              <a:solidFill>
                <a:srgbClr val="0070C0"/>
              </a:solidFill>
              <a:latin typeface="+mj-lt"/>
            </a:endParaRPr>
          </a:p>
          <a:p>
            <a:pPr lvl="0" algn="just"/>
            <a:endParaRPr lang="ru-RU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260648"/>
            <a:ext cx="6902152" cy="158417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ель  и основные задачи работы с молодыми педагогами.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728" y="3571876"/>
            <a:ext cx="564360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300" t="12704" r="34046" b="11200"/>
          <a:stretch/>
        </p:blipFill>
        <p:spPr>
          <a:xfrm>
            <a:off x="5292080" y="620688"/>
            <a:ext cx="3744416" cy="5688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4572000" cy="5961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основы реализации программы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Устав школы.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 algn="just">
              <a:spcBef>
                <a:spcPts val="2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Программа развития школы.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1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Положение о педагогическом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совете.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Положение о методическом</a:t>
            </a:r>
            <a:r>
              <a:rPr lang="ru-RU" sz="2000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совете.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Издание приказов на уровне школы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 назначении куратора по внедрению целевой модели</a:t>
            </a:r>
            <a:r>
              <a:rPr lang="ru-RU" sz="2000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наставничества;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 утверждении Положения о наставничестве, дорожной карты внедрения системы наставничества;</a:t>
            </a:r>
            <a:endParaRPr lang="ru-RU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 утверждении программы</a:t>
            </a:r>
            <a:r>
              <a:rPr lang="ru-RU" sz="2000" spc="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наставничества.</a:t>
            </a:r>
            <a:endParaRPr lang="ru-RU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694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734527"/>
              </p:ext>
            </p:extLst>
          </p:nvPr>
        </p:nvGraphicFramePr>
        <p:xfrm>
          <a:off x="251520" y="1547668"/>
          <a:ext cx="8640961" cy="5193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693"/>
                <a:gridCol w="5401246"/>
                <a:gridCol w="1079475"/>
                <a:gridCol w="845312"/>
                <a:gridCol w="939235"/>
              </a:tblGrid>
              <a:tr h="197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Постоянно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Иногда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Никогда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    Препятствующие факторы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Собственная инерция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Разочарование из-за неудач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421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Отсутствие поддержки и помощи в этом вопросе со стороны руководителей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394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Враждебность окружающих (зависть, злорадство и др.)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Состояние здоровья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Недостаток времени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   Стимулирующие факторы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551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работе МО учителей начальных классов и МО классных руководителей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 и влияние коллег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труда в школе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421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Новизна деятельности, условия работы и возможность экспериментировать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Интерес к работе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281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Возрастающая ответственность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  <a:tr h="394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Возможность получения признания в коллективе.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20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effectLst/>
              </a:rPr>
              <a:t>Выявление факторов, стимулирующих и препятствующих саморазвитию молодого специалиста </a:t>
            </a:r>
            <a:r>
              <a:rPr lang="ru-RU" sz="2400" dirty="0" err="1">
                <a:solidFill>
                  <a:srgbClr val="002060"/>
                </a:solidFill>
                <a:effectLst/>
              </a:rPr>
              <a:t>Куулар</a:t>
            </a:r>
            <a:r>
              <a:rPr lang="ru-RU" sz="2400" dirty="0">
                <a:solidFill>
                  <a:srgbClr val="002060"/>
                </a:solidFill>
                <a:effectLst/>
              </a:rPr>
              <a:t> Х. С.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1533223"/>
              </p:ext>
            </p:extLst>
          </p:nvPr>
        </p:nvGraphicFramePr>
        <p:xfrm>
          <a:off x="611560" y="1196752"/>
          <a:ext cx="7920879" cy="4781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955"/>
                <a:gridCol w="3916150"/>
                <a:gridCol w="978428"/>
                <a:gridCol w="1036126"/>
                <a:gridCol w="1556220"/>
              </a:tblGrid>
              <a:tr h="786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№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Показатели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Очень хорошо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Хорошо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</a:rPr>
                        <a:t>Недостаточно хорошо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616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Работа с учебной, справочной, научно-методической литературой: подбор, анализ прочитанного, написание конспекта, тезисов.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46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Умение делать выводы по обзору литературы, выделять наиболее актуальные проблемы развития детей.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303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Сохранение информационного материала в памяти, 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616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Выделение главных, ключевых понятий в любом информационном материале, составление опорных схем изученной темы.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616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5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Самостоятельное усвоение педагогических и  психологических понятий с помощью справочных материалов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46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6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Систематизация,  группировка изученных фактов, составление схем, графиков, таблиц.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46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7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Самоконтроль и самоанализ собственных действий при выполнении различных заданий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460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8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Умение ставить цель, планировать свою работу, выделять время для работы по самообразованию. 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</a:rPr>
              <a:t>Степень владения молодым специалистом навыками самостоятельной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45795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1682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</a:rPr>
              <a:t>Степень удовлетворенности молодого специалиста работой в МБОУ СОШ №18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0468192"/>
              </p:ext>
            </p:extLst>
          </p:nvPr>
        </p:nvGraphicFramePr>
        <p:xfrm>
          <a:off x="467544" y="1412776"/>
          <a:ext cx="8352928" cy="434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641"/>
                <a:gridCol w="4160496"/>
                <a:gridCol w="1284402"/>
                <a:gridCol w="1223980"/>
                <a:gridCol w="1101409"/>
              </a:tblGrid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Показатели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Высокий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Низкий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Выбранной профессией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Своим положением в школьном коллективе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Условиями труда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Заработной платой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Перспективой карьерного роста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Качеством оказываемых методических услуг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Ростом профессионального становления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Признанием результатов труда коллегами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0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Признанием результатов труда администрацией школы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7151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698</Words>
  <Application>Microsoft Office PowerPoint</Application>
  <PresentationFormat>Экран (4:3)</PresentationFormat>
  <Paragraphs>260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Book Antiqua</vt:lpstr>
      <vt:lpstr>Calibri</vt:lpstr>
      <vt:lpstr>Georgia</vt:lpstr>
      <vt:lpstr>Monotype Corsiva</vt:lpstr>
      <vt:lpstr>Symbol</vt:lpstr>
      <vt:lpstr>Times New Roman</vt:lpstr>
      <vt:lpstr>Trebuchet MS</vt:lpstr>
      <vt:lpstr>Wingdings 2</vt:lpstr>
      <vt:lpstr>Воздушный поток</vt:lpstr>
      <vt:lpstr>Диаграмма Microsoft Excel</vt:lpstr>
      <vt:lpstr>Презентация PowerPoint</vt:lpstr>
      <vt:lpstr>                        Наставник – Ховалыг Буянмаа   Владимировна, 1976 г. рожд., образование высшее, ХГУ  2008 г.      С 2021 года являюсь наставником молодых специалистов нашей школы, оказываю методическую и практическую помощь в становлении молодых педагогов, посещаю уроки, анализирую их, делюсь своими наработками.       Педагогический стаж работы более 27 лет.          Награды:      Благодарственное письмо Хурала Правителей города Кызыла РТ 2023 года.      Благодарственное письмо Министерства Просвещения РФ в 2022 г. </vt:lpstr>
      <vt:lpstr>Презентация PowerPoint</vt:lpstr>
      <vt:lpstr>Молодой педагог - Куулар Ханды Семеновна</vt:lpstr>
      <vt:lpstr>Презентация PowerPoint</vt:lpstr>
      <vt:lpstr>Презентация PowerPoint</vt:lpstr>
      <vt:lpstr>Выявление факторов, стимулирующих и препятствующих саморазвитию молодого специалиста Куулар Х. С.</vt:lpstr>
      <vt:lpstr>Степень владения молодым специалистом навыками самостоятельной работы</vt:lpstr>
      <vt:lpstr>Степень удовлетворенности молодого специалиста работой в МБОУ СОШ №18</vt:lpstr>
      <vt:lpstr>Презентация PowerPoint</vt:lpstr>
      <vt:lpstr>Презентация PowerPoint</vt:lpstr>
      <vt:lpstr>Презентация PowerPoint</vt:lpstr>
      <vt:lpstr>РЕЗУЛЬТАТИВНОСТЬ ПРОФЕССИОНАЛЬНОЙ ПЕДАГОГИЧЕСКОЙ ДЕЯТЕЛЬНОСТИ  И ДОСТИГНУТЫЕ ЭФФЕКТЫ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166</cp:revision>
  <dcterms:created xsi:type="dcterms:W3CDTF">2016-11-01T08:09:44Z</dcterms:created>
  <dcterms:modified xsi:type="dcterms:W3CDTF">2023-04-26T11:08:05Z</dcterms:modified>
</cp:coreProperties>
</file>